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3" r:id="rId3"/>
    <p:sldId id="274" r:id="rId4"/>
    <p:sldId id="282" r:id="rId5"/>
    <p:sldId id="275" r:id="rId6"/>
    <p:sldId id="276" r:id="rId7"/>
    <p:sldId id="277" r:id="rId8"/>
    <p:sldId id="278" r:id="rId9"/>
    <p:sldId id="279" r:id="rId10"/>
    <p:sldId id="281" r:id="rId11"/>
    <p:sldId id="28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FFFF00"/>
    <a:srgbClr val="00FFFF"/>
    <a:srgbClr val="FF3300"/>
    <a:srgbClr val="0000CC"/>
    <a:srgbClr val="990099"/>
    <a:srgbClr val="FF0066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6270" autoAdjust="0"/>
  </p:normalViewPr>
  <p:slideViewPr>
    <p:cSldViewPr>
      <p:cViewPr>
        <p:scale>
          <a:sx n="100" d="100"/>
          <a:sy n="100" d="100"/>
        </p:scale>
        <p:origin x="-802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544315641100426"/>
          <c:y val="7.3723978742203697E-2"/>
          <c:w val="0.51516707980946741"/>
          <c:h val="0.92627602125779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19"/>
          </c:dPt>
          <c:dPt>
            <c:idx val="1"/>
            <c:explosion val="17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6575,6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10864,8</a:t>
                    </a:r>
                    <a:endParaRPr lang="en-US" dirty="0"/>
                  </a:p>
                </c:rich>
              </c:tx>
              <c:spPr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5451.7</c:v>
                </c:pt>
                <c:pt idx="1">
                  <c:v>9677.7999999999938</c:v>
                </c:pt>
              </c:numCache>
            </c:numRef>
          </c:val>
        </c:ser>
        <c:firstSliceAng val="0"/>
      </c:pie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544315641100419"/>
          <c:y val="7.3723978742203697E-2"/>
          <c:w val="0.5151670798094673"/>
          <c:h val="0.92627602125779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19"/>
          </c:dPt>
          <c:dPt>
            <c:idx val="1"/>
            <c:explosion val="17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4809,4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7244,2</a:t>
                    </a:r>
                    <a:endParaRPr lang="en-US" dirty="0"/>
                  </a:p>
                </c:rich>
              </c:tx>
              <c:spPr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4798.5</c:v>
                </c:pt>
                <c:pt idx="1">
                  <c:v>6828.4</c:v>
                </c:pt>
              </c:numCache>
            </c:numRef>
          </c:val>
        </c:ser>
        <c:firstSliceAng val="0"/>
      </c:pie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9208588509769648E-2"/>
          <c:y val="9.8978272690254054E-2"/>
          <c:w val="0.44726584524156704"/>
          <c:h val="0.8132675852630695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7105,6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6401,6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4958</c:v>
                </c:pt>
                <c:pt idx="1">
                  <c:v>6102.2</c:v>
                </c:pt>
              </c:numCache>
            </c:numRef>
          </c:val>
        </c:ser>
        <c:firstSliceAng val="0"/>
      </c:pie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/>
              <a:t>Всего собственных  доходов </a:t>
            </a:r>
            <a:r>
              <a:rPr lang="ru-RU" sz="1800" dirty="0" smtClean="0"/>
              <a:t>6575,6</a:t>
            </a:r>
            <a:endParaRPr lang="ru-RU" sz="1800" dirty="0" smtClean="0"/>
          </a:p>
          <a:p>
            <a:pPr>
              <a:defRPr/>
            </a:pPr>
            <a:endParaRPr lang="ru-RU" sz="1800" dirty="0"/>
          </a:p>
        </c:rich>
      </c:tx>
      <c:layout>
        <c:manualLayout>
          <c:xMode val="edge"/>
          <c:yMode val="edge"/>
          <c:x val="4.5243032482211398E-2"/>
          <c:y val="1.964225060102782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2080,8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984,1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3360,5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Налоги на прибыль,доходы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Доходы от оказания платных услуг</c:v>
                </c:pt>
                <c:pt idx="6">
                  <c:v>Штрафы и санкции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808.1</c:v>
                </c:pt>
                <c:pt idx="1">
                  <c:v>640.70000000000005</c:v>
                </c:pt>
                <c:pt idx="2">
                  <c:v>3265</c:v>
                </c:pt>
                <c:pt idx="3">
                  <c:v>9.1</c:v>
                </c:pt>
                <c:pt idx="4">
                  <c:v>200</c:v>
                </c:pt>
                <c:pt idx="5">
                  <c:v>5</c:v>
                </c:pt>
                <c:pt idx="6">
                  <c:v>11.4</c:v>
                </c:pt>
              </c:numCache>
            </c:numRef>
          </c:val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3109954030312776"/>
          <c:y val="5.4265422704514871E-2"/>
          <c:w val="0.35964122403774668"/>
          <c:h val="0.9401958578707080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Собственные доходы </a:t>
            </a:r>
            <a:r>
              <a:rPr lang="ru-RU" sz="1400" dirty="0" smtClean="0"/>
              <a:t>6809,4</a:t>
            </a:r>
            <a:endParaRPr lang="ru-RU" sz="1400" dirty="0" smtClean="0"/>
          </a:p>
          <a:p>
            <a:pPr>
              <a:defRPr/>
            </a:pPr>
            <a:endParaRPr lang="ru-RU" sz="1400" dirty="0" smtClean="0"/>
          </a:p>
          <a:p>
            <a:pPr>
              <a:defRPr/>
            </a:pPr>
            <a:endParaRPr lang="ru-RU" sz="1400" dirty="0" smtClean="0"/>
          </a:p>
          <a:p>
            <a:pPr>
              <a:defRPr/>
            </a:pPr>
            <a:endParaRPr lang="ru-RU" sz="1400" dirty="0"/>
          </a:p>
        </c:rich>
      </c:tx>
      <c:layout>
        <c:manualLayout>
          <c:xMode val="edge"/>
          <c:yMode val="edge"/>
          <c:x val="6.3761503800464303E-2"/>
          <c:y val="3.647852841924174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2272,3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1023,4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3360,5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Налоги на прибыль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Доходы от оказания платных услуг</c:v>
                </c:pt>
                <c:pt idx="6">
                  <c:v>Штрафы и санкции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856.7</c:v>
                </c:pt>
                <c:pt idx="1">
                  <c:v>524</c:v>
                </c:pt>
                <c:pt idx="2">
                  <c:v>3191</c:v>
                </c:pt>
                <c:pt idx="3">
                  <c:v>9.5</c:v>
                </c:pt>
                <c:pt idx="4">
                  <c:v>200</c:v>
                </c:pt>
                <c:pt idx="5">
                  <c:v>5.5</c:v>
                </c:pt>
                <c:pt idx="6">
                  <c:v>11.8</c:v>
                </c:pt>
              </c:numCache>
            </c:numRef>
          </c:val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4807488659293355"/>
          <c:y val="5.4265422704514871E-2"/>
          <c:w val="0.34266587774794088"/>
          <c:h val="0.8952994111030242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98"/>
            </a:pPr>
            <a:r>
              <a:rPr lang="ru-RU" dirty="0"/>
              <a:t>Собственные доходы </a:t>
            </a:r>
            <a:r>
              <a:rPr lang="ru-RU" dirty="0" smtClean="0"/>
              <a:t>4958,0</a:t>
            </a:r>
            <a:endParaRPr lang="ru-RU" dirty="0"/>
          </a:p>
        </c:rich>
      </c:tx>
      <c:layout>
        <c:manualLayout>
          <c:xMode val="edge"/>
          <c:yMode val="edge"/>
          <c:x val="4.5034752600369363E-2"/>
          <c:y val="1.683619968528239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4425974530961411E-2"/>
          <c:y val="0.1767712587953677"/>
          <c:w val="0.56554474093516083"/>
          <c:h val="0.743279771239793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 4958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2525,3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1064,4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3360,5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Налоги на прибыль,доходы</c:v>
                </c:pt>
                <c:pt idx="1">
                  <c:v>Налоги на совокупный доход 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Доходы от оказания платных услуг</c:v>
                </c:pt>
                <c:pt idx="6">
                  <c:v>Штрафы и санкции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968.2</c:v>
                </c:pt>
                <c:pt idx="1">
                  <c:v>516.6</c:v>
                </c:pt>
                <c:pt idx="2">
                  <c:v>3245</c:v>
                </c:pt>
                <c:pt idx="3">
                  <c:v>9.9</c:v>
                </c:pt>
                <c:pt idx="4">
                  <c:v>200</c:v>
                </c:pt>
                <c:pt idx="5">
                  <c:v>6</c:v>
                </c:pt>
                <c:pt idx="6">
                  <c:v>12.3</c:v>
                </c:pt>
              </c:numCache>
            </c:numRef>
          </c:val>
        </c:ser>
      </c:pie3DChart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.64642361901294132"/>
          <c:y val="4.7481858885286402E-2"/>
          <c:w val="0.34277389892737398"/>
          <c:h val="0.9093294955777586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9407,2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7112,7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6401,4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7436.2</c:v>
                </c:pt>
                <c:pt idx="1">
                  <c:v>5949</c:v>
                </c:pt>
                <c:pt idx="2">
                  <c:v>5354.1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127.1</c:v>
                </c:pt>
                <c:pt idx="1">
                  <c:v>131.5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межбюжетные трансферты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1330,5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0,0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0,0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2114.5</c:v>
                </c:pt>
                <c:pt idx="1">
                  <c:v>747.9</c:v>
                </c:pt>
                <c:pt idx="2">
                  <c:v>747.9</c:v>
                </c:pt>
              </c:numCache>
            </c:numRef>
          </c:val>
        </c:ser>
        <c:axId val="151113728"/>
        <c:axId val="151115264"/>
      </c:barChart>
      <c:catAx>
        <c:axId val="151113728"/>
        <c:scaling>
          <c:orientation val="minMax"/>
        </c:scaling>
        <c:axPos val="b"/>
        <c:numFmt formatCode="General" sourceLinked="1"/>
        <c:tickLblPos val="nextTo"/>
        <c:crossAx val="151115264"/>
        <c:crosses val="autoZero"/>
        <c:auto val="1"/>
        <c:lblAlgn val="ctr"/>
        <c:lblOffset val="100"/>
      </c:catAx>
      <c:valAx>
        <c:axId val="151115264"/>
        <c:scaling>
          <c:orientation val="minMax"/>
        </c:scaling>
        <c:axPos val="l"/>
        <c:majorGridlines/>
        <c:numFmt formatCode="General" sourceLinked="1"/>
        <c:tickLblPos val="nextTo"/>
        <c:crossAx val="151113728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701504325848169"/>
          <c:y val="3.2187092587168425E-2"/>
          <c:w val="0.65676339068727563"/>
          <c:h val="0.6227315601121802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2024г.-17440,4</c:v>
                </c:pt>
                <c:pt idx="1">
                  <c:v>2025г.-14053,6</c:v>
                </c:pt>
                <c:pt idx="2">
                  <c:v>2026г.-13507,2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8399.7999999999993</c:v>
                </c:pt>
                <c:pt idx="1">
                  <c:v>6707.9</c:v>
                </c:pt>
                <c:pt idx="2">
                  <c:v>7577.3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Национальнгая оборона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2024г.-17440,4</c:v>
                </c:pt>
                <c:pt idx="1">
                  <c:v>2025г.-14053,6</c:v>
                </c:pt>
                <c:pt idx="2">
                  <c:v>2026г.-13507,2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126.9</c:v>
                </c:pt>
                <c:pt idx="1">
                  <c:v>131.30000000000001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безопасность и правоохранительная леятельность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2024г.-17440,4</c:v>
                </c:pt>
                <c:pt idx="1">
                  <c:v>2025г.-14053,6</c:v>
                </c:pt>
                <c:pt idx="2">
                  <c:v>2026г.-13507,2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272.3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2024г.-17440,4</c:v>
                </c:pt>
                <c:pt idx="1">
                  <c:v>2025г.-14053,6</c:v>
                </c:pt>
                <c:pt idx="2">
                  <c:v>2026г.-13507,2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2024г.-17440,4</c:v>
                </c:pt>
                <c:pt idx="1">
                  <c:v>2025г.-14053,6</c:v>
                </c:pt>
                <c:pt idx="2">
                  <c:v>2026г.-13507,2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1480.7</c:v>
                </c:pt>
                <c:pt idx="1">
                  <c:v>641.5</c:v>
                </c:pt>
                <c:pt idx="2">
                  <c:v>641.5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2024г.-17440,4</c:v>
                </c:pt>
                <c:pt idx="1">
                  <c:v>2025г.-14053,6</c:v>
                </c:pt>
                <c:pt idx="2">
                  <c:v>2026г.-13507,2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20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2024г.-17440,4</c:v>
                </c:pt>
                <c:pt idx="1">
                  <c:v>2025г.-14053,6</c:v>
                </c:pt>
                <c:pt idx="2">
                  <c:v>2026г.-13507,2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6740.2</c:v>
                </c:pt>
                <c:pt idx="1">
                  <c:v>6152.4</c:v>
                </c:pt>
                <c:pt idx="2">
                  <c:v>4867.8999999999996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2024г.-17440,4</c:v>
                </c:pt>
                <c:pt idx="1">
                  <c:v>2025г.-14053,6</c:v>
                </c:pt>
                <c:pt idx="2">
                  <c:v>2026г.-13507,2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390.5</c:v>
                </c:pt>
                <c:pt idx="1">
                  <c:v>390.5</c:v>
                </c:pt>
                <c:pt idx="2">
                  <c:v>390.5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2024г.-17440,4</c:v>
                </c:pt>
                <c:pt idx="1">
                  <c:v>2025г.-14053,6</c:v>
                </c:pt>
                <c:pt idx="2">
                  <c:v>2026г.-13507,2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hape val="box"/>
        <c:axId val="151022592"/>
        <c:axId val="151040768"/>
        <c:axId val="0"/>
      </c:bar3DChart>
      <c:catAx>
        <c:axId val="151022592"/>
        <c:scaling>
          <c:orientation val="minMax"/>
        </c:scaling>
        <c:axPos val="b"/>
        <c:numFmt formatCode="General" sourceLinked="1"/>
        <c:tickLblPos val="nextTo"/>
        <c:crossAx val="151040768"/>
        <c:crosses val="autoZero"/>
        <c:auto val="1"/>
        <c:lblAlgn val="ctr"/>
        <c:lblOffset val="100"/>
      </c:catAx>
      <c:valAx>
        <c:axId val="151040768"/>
        <c:scaling>
          <c:orientation val="minMax"/>
        </c:scaling>
        <c:axPos val="l"/>
        <c:majorGridlines/>
        <c:numFmt formatCode="General" sourceLinked="1"/>
        <c:tickLblPos val="nextTo"/>
        <c:crossAx val="151022592"/>
        <c:crosses val="autoZero"/>
        <c:crossBetween val="between"/>
      </c:valAx>
      <c:spPr>
        <a:noFill/>
        <a:ln w="25410">
          <a:noFill/>
        </a:ln>
      </c:spPr>
    </c:plotArea>
    <c:legend>
      <c:legendPos val="r"/>
      <c:layout>
        <c:manualLayout>
          <c:xMode val="edge"/>
          <c:yMode val="edge"/>
          <c:x val="0.78766737972782241"/>
          <c:y val="8.5054728420956224E-2"/>
          <c:w val="0.20307338461305058"/>
          <c:h val="0.8607564556613837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2024-17440,4</c:v>
                </c:pt>
                <c:pt idx="1">
                  <c:v>2025-14053,6</c:v>
                </c:pt>
                <c:pt idx="2">
                  <c:v>2026-13507,2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16629.3</c:v>
                </c:pt>
                <c:pt idx="1">
                  <c:v>0</c:v>
                </c:pt>
                <c:pt idx="2">
                  <c:v>10492.5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2024-17440,4</c:v>
                </c:pt>
                <c:pt idx="1">
                  <c:v>2025-14053,6</c:v>
                </c:pt>
                <c:pt idx="2">
                  <c:v>2026-13507,2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811.1</c:v>
                </c:pt>
                <c:pt idx="1">
                  <c:v>899</c:v>
                </c:pt>
                <c:pt idx="2">
                  <c:v>1641.6</c:v>
                </c:pt>
              </c:numCache>
            </c:numRef>
          </c:val>
        </c:ser>
        <c:axId val="151132032"/>
        <c:axId val="151133568"/>
      </c:barChart>
      <c:catAx>
        <c:axId val="151132032"/>
        <c:scaling>
          <c:orientation val="minMax"/>
        </c:scaling>
        <c:axPos val="b"/>
        <c:numFmt formatCode="General" sourceLinked="1"/>
        <c:tickLblPos val="nextTo"/>
        <c:crossAx val="151133568"/>
        <c:crosses val="autoZero"/>
        <c:auto val="1"/>
        <c:lblAlgn val="ctr"/>
        <c:lblOffset val="100"/>
      </c:catAx>
      <c:valAx>
        <c:axId val="151133568"/>
        <c:scaling>
          <c:orientation val="minMax"/>
        </c:scaling>
        <c:axPos val="l"/>
        <c:majorGridlines/>
        <c:numFmt formatCode="General" sourceLinked="1"/>
        <c:tickLblPos val="nextTo"/>
        <c:crossAx val="151132032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D4B0C48-B52B-4740-85EE-02A360D11863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C5E1B2-D987-4632-B50A-926D98DC6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2447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2DE80-D450-4133-A7E8-C1177B55319D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6BACB-4E35-446C-9BDF-34F36BD85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17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947DD-D923-4E39-A308-02E68A3D2CD6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F112A-42F1-4EF3-9B90-296C7B476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923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4CC2F-0257-4DB1-9FCB-2F35FE71C2FD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AD6F6-D464-48BF-8EA7-0084AB02B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379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F73B-BA4C-40F9-8931-5DB7F6A48E58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B9240-6410-4147-B9DC-B56222587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760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CEDE-4335-45C5-A80E-A32D76BADED8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FB51-E78D-4FC7-BB8D-1927EFD6D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682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63D2-95E9-424A-8770-C2DF9816FCE7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06287-F92A-487B-824D-D9DCD63A2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825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E800-57E6-4DC0-83AE-3E149264AFF4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C2B2C-A65A-45D3-9180-F14EBF073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450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8CD2-3636-4A81-AC24-2131B7835A84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2E59F-A1C5-44F4-AA3B-53045E877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252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4A112-7B5E-449A-8490-2A213E96F29E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647C-7612-4DD3-8538-8B8D509B6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080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01BC-C080-4A45-884B-E181F0894951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3AA46-8762-4D02-896C-422D316D2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131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9A740-A07D-4D98-894F-CA26F2B874C1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AC33D-669E-4554-ACB2-E170A27D6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624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5F3512-84D2-4DF9-945D-45FA4F73CA96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0773F6-9ED3-4348-B793-50C3A3CE1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57250" y="692150"/>
            <a:ext cx="7786688" cy="4897438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002060"/>
                </a:solidFill>
              </a:rPr>
              <a:t> ПРОЕКТ БЮДЖЕТА</a:t>
            </a:r>
            <a:br>
              <a:rPr lang="ru-RU" altLang="ru-RU" sz="3600" b="1" dirty="0" smtClean="0">
                <a:solidFill>
                  <a:srgbClr val="002060"/>
                </a:solidFill>
              </a:rPr>
            </a:br>
            <a:r>
              <a:rPr lang="ru-RU" altLang="ru-RU" sz="3600" b="1" dirty="0" smtClean="0">
                <a:solidFill>
                  <a:srgbClr val="002060"/>
                </a:solidFill>
              </a:rPr>
              <a:t>Знаменского сельского поселения </a:t>
            </a:r>
            <a:br>
              <a:rPr lang="ru-RU" altLang="ru-RU" sz="3600" b="1" dirty="0" smtClean="0">
                <a:solidFill>
                  <a:srgbClr val="002060"/>
                </a:solidFill>
              </a:rPr>
            </a:br>
            <a:r>
              <a:rPr lang="ru-RU" altLang="ru-RU" sz="3600" b="1" dirty="0" smtClean="0">
                <a:solidFill>
                  <a:srgbClr val="002060"/>
                </a:solidFill>
              </a:rPr>
              <a:t>Морозовского района  </a:t>
            </a:r>
            <a:br>
              <a:rPr lang="ru-RU" altLang="ru-RU" sz="3600" b="1" dirty="0" smtClean="0">
                <a:solidFill>
                  <a:srgbClr val="002060"/>
                </a:solidFill>
              </a:rPr>
            </a:br>
            <a:r>
              <a:rPr lang="ru-RU" altLang="ru-RU" sz="3600" b="1" dirty="0" smtClean="0">
                <a:solidFill>
                  <a:srgbClr val="002060"/>
                </a:solidFill>
              </a:rPr>
              <a:t>на 2024 год    и на плановый период 2025 и 2026 годов</a:t>
            </a:r>
            <a:br>
              <a:rPr lang="ru-RU" altLang="ru-RU" sz="3600" b="1" dirty="0" smtClean="0">
                <a:solidFill>
                  <a:srgbClr val="002060"/>
                </a:solidFill>
              </a:rPr>
            </a:br>
            <a:endParaRPr lang="ru-RU" altLang="ru-RU" sz="2400" b="1" i="1" dirty="0" smtClean="0">
              <a:solidFill>
                <a:srgbClr val="00206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356100" y="155733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356100" y="155733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492500" y="141287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dirty="0" smtClean="0"/>
              <a:t>Структура расходов бюджета </a:t>
            </a:r>
            <a:r>
              <a:rPr lang="ru-RU" altLang="ru-RU" sz="2000" b="1" dirty="0" smtClean="0"/>
              <a:t>Знаменского</a:t>
            </a:r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 smtClean="0"/>
              <a:t> сельского поселения </a:t>
            </a:r>
            <a:r>
              <a:rPr lang="ru-RU" altLang="ru-RU" sz="2000" b="1" dirty="0" smtClean="0"/>
              <a:t>Морозовского </a:t>
            </a:r>
            <a:r>
              <a:rPr lang="ru-RU" altLang="ru-RU" sz="2000" b="1" dirty="0" smtClean="0"/>
              <a:t>района на 2024-2026</a:t>
            </a:r>
            <a:br>
              <a:rPr lang="ru-RU" altLang="ru-RU" sz="2000" b="1" dirty="0" smtClean="0"/>
            </a:br>
            <a:r>
              <a:rPr lang="ru-RU" altLang="ru-RU" sz="2000" b="1" dirty="0" smtClean="0"/>
              <a:t>годы</a:t>
            </a:r>
            <a:endParaRPr lang="ru-RU" altLang="ru-RU" sz="2000" dirty="0" smtClean="0"/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3370098"/>
              </p:ext>
            </p:extLst>
          </p:nvPr>
        </p:nvGraphicFramePr>
        <p:xfrm>
          <a:off x="457200" y="1773238"/>
          <a:ext cx="8229600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Расходы Знаменского сельского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поселения в рамках муниципальных программ и непрограммные расходы в 2024-2026</a:t>
            </a:r>
            <a:b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годах</a:t>
            </a:r>
            <a:endParaRPr lang="ru-RU" altLang="ru-RU" sz="2400" dirty="0" smtClean="0"/>
          </a:p>
        </p:txBody>
      </p:sp>
      <p:graphicFrame>
        <p:nvGraphicFramePr>
          <p:cNvPr id="2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866776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 Проект бюджета Знаменского сельского поселения на 2024-2026годы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78068135"/>
              </p:ext>
            </p:extLst>
          </p:nvPr>
        </p:nvGraphicFramePr>
        <p:xfrm>
          <a:off x="468313" y="1857364"/>
          <a:ext cx="8218488" cy="344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622"/>
                <a:gridCol w="2054622"/>
                <a:gridCol w="2054622"/>
                <a:gridCol w="2054622"/>
              </a:tblGrid>
              <a:tr h="52583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2024г.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2025г.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2026г.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</a:tr>
              <a:tr h="78299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ДОХОДЫ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17440,4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14053,6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13057,2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</a:tr>
              <a:tr h="78299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РАСХОДЫ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17440,4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14053,6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smtClean="0"/>
                        <a:t>13507,2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</a:tr>
              <a:tr h="135147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ДЕФИЦИТ –ПРОФИЦИТ+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 marL="91431" marR="91431" marT="45713" marB="45713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Структура  доходов в бюджете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Знаменского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сельского поселения на 2024</a:t>
            </a:r>
            <a:b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altLang="ru-RU" sz="2800" dirty="0" smtClean="0"/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390275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Структура  доходов в бюджете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Знаменского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сельского поселения на 2025</a:t>
            </a:r>
            <a:b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altLang="ru-RU" sz="2800" dirty="0" smtClean="0"/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390275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Структура  доходов в бюджете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Знаменского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сельского поселения на 2026</a:t>
            </a:r>
            <a:b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altLang="ru-RU" sz="2800" dirty="0" smtClean="0"/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102447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Структура собственных  доходов  бюджета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Знаменского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Морозовского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района на 2024 год</a:t>
            </a:r>
            <a:endParaRPr lang="ru-RU" altLang="ru-RU" sz="2400" dirty="0" smtClean="0"/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6024075"/>
              </p:ext>
            </p:extLst>
          </p:nvPr>
        </p:nvGraphicFramePr>
        <p:xfrm>
          <a:off x="642910" y="150017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Структура собственных  доходов  бюджета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Знаменского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Морозовского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района на 2025</a:t>
            </a:r>
            <a:b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altLang="ru-RU" sz="2400" dirty="0" smtClean="0"/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019374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Структура собственных  доходов  бюджета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Знаменского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Морозовского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района на 2026 год</a:t>
            </a:r>
            <a:endParaRPr lang="ru-RU" altLang="ru-RU" sz="2400" dirty="0" smtClean="0"/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73319033"/>
              </p:ext>
            </p:extLst>
          </p:nvPr>
        </p:nvGraphicFramePr>
        <p:xfrm>
          <a:off x="539750" y="1700213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Структура безвозмездных поступлений в бюджет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Знаменского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Морозовского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района в 2024-2026годах</a:t>
            </a:r>
            <a:endParaRPr lang="ru-RU" altLang="ru-RU" sz="2000" dirty="0" smtClean="0"/>
          </a:p>
        </p:txBody>
      </p:sp>
      <p:graphicFrame>
        <p:nvGraphicFramePr>
          <p:cNvPr id="2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565153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</TotalTime>
  <Words>154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ПРОЕКТ БЮДЖЕТА Знаменского сельского поселения  Морозовского района   на 2024 год    и на плановый период 2025 и 2026 годов </vt:lpstr>
      <vt:lpstr> Проект бюджета Знаменского сельского поселения на 2024-2026годы</vt:lpstr>
      <vt:lpstr>Структура  доходов в бюджете Знаменского сельского поселения на 2024   год</vt:lpstr>
      <vt:lpstr>Структура  доходов в бюджете Знаменского сельского поселения на 2025  год</vt:lpstr>
      <vt:lpstr>Структура  доходов в бюджете Знаменского сельского поселения на 2026  год</vt:lpstr>
      <vt:lpstr>Структура собственных  доходов  бюджета Знаменского сельского поселения Морозовского района на 2024 год</vt:lpstr>
      <vt:lpstr>Структура собственных  доходов  бюджета Знаменского сельского поселения Морозовского района на 2025  год</vt:lpstr>
      <vt:lpstr>Структура собственных  доходов  бюджета Знаменского сельского поселения Морозовского района на 2026 год</vt:lpstr>
      <vt:lpstr>Структура безвозмездных поступлений в бюджет Знаменского сельского поселения Морозовского района в 2024-2026годах</vt:lpstr>
      <vt:lpstr>Структура расходов бюджета Знаменского  сельского поселения Морозовского района на 2024-2026 годы</vt:lpstr>
      <vt:lpstr>Расходы Знаменского сельского поселения в рамках муниципальных программ и непрограммные расходы в 2024-2026  годах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1</cp:lastModifiedBy>
  <cp:revision>156</cp:revision>
  <cp:lastPrinted>2022-01-18T08:08:20Z</cp:lastPrinted>
  <dcterms:created xsi:type="dcterms:W3CDTF">2014-05-14T20:40:05Z</dcterms:created>
  <dcterms:modified xsi:type="dcterms:W3CDTF">2023-12-01T07:53:08Z</dcterms:modified>
</cp:coreProperties>
</file>