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4" r:id="rId9"/>
    <p:sldId id="266" r:id="rId10"/>
    <p:sldId id="268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505" autoAdjust="0"/>
  </p:normalViewPr>
  <p:slideViewPr>
    <p:cSldViewPr>
      <p:cViewPr>
        <p:scale>
          <a:sx n="90" d="100"/>
          <a:sy n="90" d="100"/>
        </p:scale>
        <p:origin x="-123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/>
              <a:t>Структура собственных доходов бюджета </a:t>
            </a:r>
            <a:r>
              <a:rPr lang="ru-RU" dirty="0" smtClean="0"/>
              <a:t>Знаменского</a:t>
            </a:r>
            <a:r>
              <a:rPr lang="ru-RU" baseline="0" dirty="0" smtClean="0"/>
              <a:t> </a:t>
            </a:r>
            <a:r>
              <a:rPr lang="ru-RU" dirty="0" smtClean="0"/>
              <a:t> </a:t>
            </a:r>
            <a:r>
              <a:rPr lang="ru-RU" dirty="0"/>
              <a:t>сельского поселения в </a:t>
            </a:r>
            <a:r>
              <a:rPr lang="ru-RU" dirty="0" smtClean="0"/>
              <a:t>2025г</a:t>
            </a:r>
            <a:endParaRPr lang="ru-RU" dirty="0"/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7.1546023852281621E-2"/>
          <c:y val="0.20225955286013972"/>
          <c:w val="0.5396564903071327"/>
          <c:h val="0.7240852323598031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собственных доходов бюджета Знаменского сельского поселения в 2025 г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Лист1!$A$2:$A$7</c:f>
              <c:strCache>
                <c:ptCount val="6"/>
                <c:pt idx="0">
                  <c:v>Налоги на имущество-3845,тыс.руб.</c:v>
                </c:pt>
                <c:pt idx="1">
                  <c:v>Налог на доходы физических лиц-2182,1 тыс.руб</c:v>
                </c:pt>
                <c:pt idx="2">
                  <c:v>единый с/х налог-1228,1</c:v>
                </c:pt>
                <c:pt idx="3">
                  <c:v>Государственная пошлина-1,0 тыс.руб</c:v>
                </c:pt>
                <c:pt idx="4">
                  <c:v>Неналоговые доходы-142,8 тыс.руб</c:v>
                </c:pt>
                <c:pt idx="5">
                  <c:v>ВСЕГО-44415,2 тыс.руб.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 formatCode="0.00%">
                  <c:v>0.78</c:v>
                </c:pt>
                <c:pt idx="1">
                  <c:v>0.20300000000000001</c:v>
                </c:pt>
                <c:pt idx="2">
                  <c:v>4.1000000000000003E-3</c:v>
                </c:pt>
                <c:pt idx="3" formatCode="0.00%">
                  <c:v>1.2999999999999999E-3</c:v>
                </c:pt>
                <c:pt idx="4" formatCode="0.00%">
                  <c:v>1.15E-2</c:v>
                </c:pt>
              </c:numCache>
            </c:numRef>
          </c:val>
        </c:ser>
      </c:pie3DChart>
    </c:plotArea>
    <c:legend>
      <c:legendPos val="r"/>
      <c:legendEntry>
        <c:idx val="5"/>
        <c:delete val="1"/>
      </c:legendEntry>
      <c:layout>
        <c:manualLayout>
          <c:xMode val="edge"/>
          <c:yMode val="edge"/>
          <c:x val="0.66228070175438591"/>
          <c:y val="0.20341890116784409"/>
          <c:w val="0.33771929824561492"/>
          <c:h val="0.74755643109685843"/>
        </c:manualLayout>
      </c:layout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/>
              <a:t>Структура </a:t>
            </a:r>
            <a:r>
              <a:rPr lang="ru-RU" dirty="0" smtClean="0"/>
              <a:t>расходов </a:t>
            </a:r>
            <a:r>
              <a:rPr lang="ru-RU" dirty="0"/>
              <a:t>бюджета </a:t>
            </a:r>
            <a:r>
              <a:rPr lang="ru-RU" dirty="0" smtClean="0"/>
              <a:t>Знаменского</a:t>
            </a:r>
            <a:r>
              <a:rPr lang="ru-RU" baseline="0" dirty="0" smtClean="0"/>
              <a:t> </a:t>
            </a:r>
            <a:r>
              <a:rPr lang="ru-RU" dirty="0" smtClean="0"/>
              <a:t> </a:t>
            </a:r>
            <a:r>
              <a:rPr lang="ru-RU" dirty="0"/>
              <a:t>сельского поселения в </a:t>
            </a:r>
            <a:r>
              <a:rPr lang="ru-RU" dirty="0" smtClean="0"/>
              <a:t>2025 </a:t>
            </a:r>
            <a:r>
              <a:rPr lang="ru-RU" dirty="0"/>
              <a:t>г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расходов бюджета Знаменского сельского поселения в 2025 г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Лист1!$A$2:$A$6</c:f>
              <c:strCache>
                <c:ptCount val="5"/>
                <c:pt idx="0">
                  <c:v>Общегосударственные вопросы-6648,8тыс.руб.</c:v>
                </c:pt>
                <c:pt idx="1">
                  <c:v>Жилищно-коммунальное хозяйство-680,9 тыс.руб</c:v>
                </c:pt>
                <c:pt idx="2">
                  <c:v>Культура, кинематография-32653,3тыс.руб</c:v>
                </c:pt>
                <c:pt idx="3">
                  <c:v>Национальная экономика-5,0тыс.руб</c:v>
                </c:pt>
                <c:pt idx="4">
                  <c:v>Национальная оборона -160,3ыс.рублей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>
                  <c:v>0.64300000000000002</c:v>
                </c:pt>
                <c:pt idx="1">
                  <c:v>4.6300000000000001E-2</c:v>
                </c:pt>
                <c:pt idx="2">
                  <c:v>0.26600000000000001</c:v>
                </c:pt>
                <c:pt idx="3">
                  <c:v>0.02</c:v>
                </c:pt>
                <c:pt idx="4">
                  <c:v>3.3000000000000002E-2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4898757152110564"/>
          <c:y val="0.11699121445931726"/>
          <c:w val="0.34077850048580383"/>
          <c:h val="0.85703242836751292"/>
        </c:manualLayout>
      </c:layout>
      <c:txPr>
        <a:bodyPr/>
        <a:lstStyle/>
        <a:p>
          <a:pPr>
            <a:defRPr sz="1200" kern="300" baseline="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CBE5A1-CB6F-4C49-891E-BE28AA70E1AE}" type="doc">
      <dgm:prSet loTypeId="urn:microsoft.com/office/officeart/2005/8/layout/list1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5FBCB80-1B2B-4948-ABBB-D350E7F0C8D5}">
      <dgm:prSet phldrT="[Текст]"/>
      <dgm:spPr/>
      <dgm:t>
        <a:bodyPr/>
        <a:lstStyle/>
        <a:p>
          <a:r>
            <a:rPr lang="ru-RU" dirty="0" smtClean="0"/>
            <a:t> обеспечение сбалансированности бюджета поселения;</a:t>
          </a:r>
          <a:endParaRPr lang="ru-RU" dirty="0"/>
        </a:p>
      </dgm:t>
    </dgm:pt>
    <dgm:pt modelId="{7EC61820-A075-46E5-869F-31259FD2004A}" type="parTrans" cxnId="{89338520-30BD-4BC0-B8EC-03C54054DF87}">
      <dgm:prSet/>
      <dgm:spPr/>
      <dgm:t>
        <a:bodyPr/>
        <a:lstStyle/>
        <a:p>
          <a:endParaRPr lang="ru-RU"/>
        </a:p>
      </dgm:t>
    </dgm:pt>
    <dgm:pt modelId="{5D633CE2-39E1-442B-85CF-D822FB82E22D}" type="sibTrans" cxnId="{89338520-30BD-4BC0-B8EC-03C54054DF87}">
      <dgm:prSet/>
      <dgm:spPr/>
      <dgm:t>
        <a:bodyPr/>
        <a:lstStyle/>
        <a:p>
          <a:endParaRPr lang="ru-RU"/>
        </a:p>
      </dgm:t>
    </dgm:pt>
    <dgm:pt modelId="{419E264B-0B32-44B3-AA0E-77B86A44E89D}">
      <dgm:prSet phldrT="[Текст]"/>
      <dgm:spPr/>
      <dgm:t>
        <a:bodyPr/>
        <a:lstStyle/>
        <a:p>
          <a:r>
            <a:rPr lang="ru-RU" dirty="0" smtClean="0"/>
            <a:t>повышение объективности и качества бюджетного планирования;</a:t>
          </a:r>
          <a:endParaRPr lang="ru-RU" dirty="0"/>
        </a:p>
      </dgm:t>
    </dgm:pt>
    <dgm:pt modelId="{1F3CBED5-274E-4BF9-A153-253E343F35A5}" type="parTrans" cxnId="{0524FB53-6FAE-4E76-9846-2580A1FDDD9E}">
      <dgm:prSet/>
      <dgm:spPr/>
      <dgm:t>
        <a:bodyPr/>
        <a:lstStyle/>
        <a:p>
          <a:endParaRPr lang="ru-RU"/>
        </a:p>
      </dgm:t>
    </dgm:pt>
    <dgm:pt modelId="{11B371D3-0205-407B-B0F5-B14D94F890AE}" type="sibTrans" cxnId="{0524FB53-6FAE-4E76-9846-2580A1FDDD9E}">
      <dgm:prSet/>
      <dgm:spPr/>
      <dgm:t>
        <a:bodyPr/>
        <a:lstStyle/>
        <a:p>
          <a:endParaRPr lang="ru-RU"/>
        </a:p>
      </dgm:t>
    </dgm:pt>
    <dgm:pt modelId="{4C757ECF-3F38-4455-A71C-6E49F27E722B}">
      <dgm:prSet phldrT="[Текст]"/>
      <dgm:spPr/>
      <dgm:t>
        <a:bodyPr/>
        <a:lstStyle/>
        <a:p>
          <a:r>
            <a:rPr lang="ru-RU" dirty="0" smtClean="0"/>
            <a:t>соответствие финансовых возможностей Северного сельского поселения ключевым направлениям развития;</a:t>
          </a:r>
          <a:endParaRPr lang="ru-RU" dirty="0"/>
        </a:p>
      </dgm:t>
    </dgm:pt>
    <dgm:pt modelId="{C6EEC1BD-37BE-467F-8468-313C4F7BAFC7}" type="parTrans" cxnId="{C51B05DA-E763-4B7C-8B71-2E876078BFA4}">
      <dgm:prSet/>
      <dgm:spPr/>
      <dgm:t>
        <a:bodyPr/>
        <a:lstStyle/>
        <a:p>
          <a:endParaRPr lang="ru-RU"/>
        </a:p>
      </dgm:t>
    </dgm:pt>
    <dgm:pt modelId="{341744CE-14D7-4480-BC61-9CAF54672922}" type="sibTrans" cxnId="{C51B05DA-E763-4B7C-8B71-2E876078BFA4}">
      <dgm:prSet/>
      <dgm:spPr/>
      <dgm:t>
        <a:bodyPr/>
        <a:lstStyle/>
        <a:p>
          <a:endParaRPr lang="ru-RU"/>
        </a:p>
      </dgm:t>
    </dgm:pt>
    <dgm:pt modelId="{67B687C2-92A9-4881-B832-A1B541E4CF78}">
      <dgm:prSet/>
      <dgm:spPr/>
      <dgm:t>
        <a:bodyPr/>
        <a:lstStyle/>
        <a:p>
          <a:r>
            <a:rPr lang="ru-RU" dirty="0" smtClean="0"/>
            <a:t>повышение роли бюджетной политики для поддержки экономического роста;</a:t>
          </a:r>
          <a:endParaRPr lang="ru-RU" dirty="0"/>
        </a:p>
      </dgm:t>
    </dgm:pt>
    <dgm:pt modelId="{92795AB8-2426-4B38-A270-465488126317}" type="parTrans" cxnId="{4309A3C0-3B19-4063-90CD-0B8FF89E7B30}">
      <dgm:prSet/>
      <dgm:spPr/>
      <dgm:t>
        <a:bodyPr/>
        <a:lstStyle/>
        <a:p>
          <a:endParaRPr lang="ru-RU"/>
        </a:p>
      </dgm:t>
    </dgm:pt>
    <dgm:pt modelId="{CE3F0F80-3B02-4646-86EC-3715377C6D1A}" type="sibTrans" cxnId="{4309A3C0-3B19-4063-90CD-0B8FF89E7B30}">
      <dgm:prSet/>
      <dgm:spPr/>
      <dgm:t>
        <a:bodyPr/>
        <a:lstStyle/>
        <a:p>
          <a:endParaRPr lang="ru-RU"/>
        </a:p>
      </dgm:t>
    </dgm:pt>
    <dgm:pt modelId="{002BE054-FAC2-4E2A-9B72-7E53DD06C2EC}">
      <dgm:prSet/>
      <dgm:spPr/>
      <dgm:t>
        <a:bodyPr/>
        <a:lstStyle/>
        <a:p>
          <a:r>
            <a:rPr lang="ru-RU" dirty="0" smtClean="0"/>
            <a:t>повышение прозрачности и открытости бюджетного процесса.</a:t>
          </a:r>
          <a:endParaRPr lang="ru-RU" dirty="0"/>
        </a:p>
      </dgm:t>
    </dgm:pt>
    <dgm:pt modelId="{2B6B9B65-642B-4651-9B11-C2E2893B77A1}" type="parTrans" cxnId="{CE27EE28-D079-485D-AFC7-26DE91787867}">
      <dgm:prSet/>
      <dgm:spPr/>
      <dgm:t>
        <a:bodyPr/>
        <a:lstStyle/>
        <a:p>
          <a:endParaRPr lang="ru-RU"/>
        </a:p>
      </dgm:t>
    </dgm:pt>
    <dgm:pt modelId="{1D7B86D7-DCB4-4775-8700-D62AF9618FCE}" type="sibTrans" cxnId="{CE27EE28-D079-485D-AFC7-26DE91787867}">
      <dgm:prSet/>
      <dgm:spPr/>
      <dgm:t>
        <a:bodyPr/>
        <a:lstStyle/>
        <a:p>
          <a:endParaRPr lang="ru-RU"/>
        </a:p>
      </dgm:t>
    </dgm:pt>
    <dgm:pt modelId="{492F22BC-04E6-421C-9A51-FBDB18199D8F}" type="pres">
      <dgm:prSet presAssocID="{3FCBE5A1-CB6F-4C49-891E-BE28AA70E1A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61C5DD4-BC22-4FED-B70C-CC69416646BF}" type="pres">
      <dgm:prSet presAssocID="{25FBCB80-1B2B-4948-ABBB-D350E7F0C8D5}" presName="parentLin" presStyleCnt="0"/>
      <dgm:spPr/>
    </dgm:pt>
    <dgm:pt modelId="{E4032B56-76FA-41B0-9C20-495D0BF5CAB1}" type="pres">
      <dgm:prSet presAssocID="{25FBCB80-1B2B-4948-ABBB-D350E7F0C8D5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AA3419C3-4A48-4E8B-B46E-1686091677B4}" type="pres">
      <dgm:prSet presAssocID="{25FBCB80-1B2B-4948-ABBB-D350E7F0C8D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C036F3-CF0F-4135-B16C-94786AA61287}" type="pres">
      <dgm:prSet presAssocID="{25FBCB80-1B2B-4948-ABBB-D350E7F0C8D5}" presName="negativeSpace" presStyleCnt="0"/>
      <dgm:spPr/>
    </dgm:pt>
    <dgm:pt modelId="{6C230089-8977-40E0-9B37-D4E3EE096CAF}" type="pres">
      <dgm:prSet presAssocID="{25FBCB80-1B2B-4948-ABBB-D350E7F0C8D5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0FE201-59A4-4A87-895A-CB3528A92B3C}" type="pres">
      <dgm:prSet presAssocID="{5D633CE2-39E1-442B-85CF-D822FB82E22D}" presName="spaceBetweenRectangles" presStyleCnt="0"/>
      <dgm:spPr/>
    </dgm:pt>
    <dgm:pt modelId="{B5CD8472-581F-408B-8F46-340DA9AE2C11}" type="pres">
      <dgm:prSet presAssocID="{67B687C2-92A9-4881-B832-A1B541E4CF78}" presName="parentLin" presStyleCnt="0"/>
      <dgm:spPr/>
    </dgm:pt>
    <dgm:pt modelId="{A6794DBA-41DD-4510-B1EB-69E579E5AC79}" type="pres">
      <dgm:prSet presAssocID="{67B687C2-92A9-4881-B832-A1B541E4CF78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AE986C5F-46E3-4F9D-94D1-37848C44EF22}" type="pres">
      <dgm:prSet presAssocID="{67B687C2-92A9-4881-B832-A1B541E4CF7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8E70B0-F62C-4280-9EAA-5CBE6922E9E2}" type="pres">
      <dgm:prSet presAssocID="{67B687C2-92A9-4881-B832-A1B541E4CF78}" presName="negativeSpace" presStyleCnt="0"/>
      <dgm:spPr/>
    </dgm:pt>
    <dgm:pt modelId="{2516F808-8057-4FE7-8DDC-68DC8626B50D}" type="pres">
      <dgm:prSet presAssocID="{67B687C2-92A9-4881-B832-A1B541E4CF78}" presName="childText" presStyleLbl="conFgAcc1" presStyleIdx="1" presStyleCnt="3">
        <dgm:presLayoutVars>
          <dgm:bulletEnabled val="1"/>
        </dgm:presLayoutVars>
      </dgm:prSet>
      <dgm:spPr/>
    </dgm:pt>
    <dgm:pt modelId="{34851467-E748-4DC3-9F9C-B7D031EC7E4C}" type="pres">
      <dgm:prSet presAssocID="{CE3F0F80-3B02-4646-86EC-3715377C6D1A}" presName="spaceBetweenRectangles" presStyleCnt="0"/>
      <dgm:spPr/>
    </dgm:pt>
    <dgm:pt modelId="{167DDEB9-493C-4901-AFC1-D50198DFC30F}" type="pres">
      <dgm:prSet presAssocID="{002BE054-FAC2-4E2A-9B72-7E53DD06C2EC}" presName="parentLin" presStyleCnt="0"/>
      <dgm:spPr/>
    </dgm:pt>
    <dgm:pt modelId="{6D4C30DD-AD66-40CF-8F8C-E801C2CA8F70}" type="pres">
      <dgm:prSet presAssocID="{002BE054-FAC2-4E2A-9B72-7E53DD06C2EC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C3943586-135C-4559-BDA2-83F5FADDB27B}" type="pres">
      <dgm:prSet presAssocID="{002BE054-FAC2-4E2A-9B72-7E53DD06C2E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33C2CA-D5A0-45C4-9B37-14C5BE08A529}" type="pres">
      <dgm:prSet presAssocID="{002BE054-FAC2-4E2A-9B72-7E53DD06C2EC}" presName="negativeSpace" presStyleCnt="0"/>
      <dgm:spPr/>
    </dgm:pt>
    <dgm:pt modelId="{26D6195F-4647-45E5-AC8E-97BF8500481F}" type="pres">
      <dgm:prSet presAssocID="{002BE054-FAC2-4E2A-9B72-7E53DD06C2EC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524FB53-6FAE-4E76-9846-2580A1FDDD9E}" srcId="{25FBCB80-1B2B-4948-ABBB-D350E7F0C8D5}" destId="{419E264B-0B32-44B3-AA0E-77B86A44E89D}" srcOrd="0" destOrd="0" parTransId="{1F3CBED5-274E-4BF9-A153-253E343F35A5}" sibTransId="{11B371D3-0205-407B-B0F5-B14D94F890AE}"/>
    <dgm:cxn modelId="{C5FDD2C8-4DBD-4464-980F-9F7DC4BCA326}" type="presOf" srcId="{25FBCB80-1B2B-4948-ABBB-D350E7F0C8D5}" destId="{AA3419C3-4A48-4E8B-B46E-1686091677B4}" srcOrd="1" destOrd="0" presId="urn:microsoft.com/office/officeart/2005/8/layout/list1"/>
    <dgm:cxn modelId="{D69D4974-FB48-4DF5-B519-2078E5EFB0A5}" type="presOf" srcId="{67B687C2-92A9-4881-B832-A1B541E4CF78}" destId="{A6794DBA-41DD-4510-B1EB-69E579E5AC79}" srcOrd="0" destOrd="0" presId="urn:microsoft.com/office/officeart/2005/8/layout/list1"/>
    <dgm:cxn modelId="{89338520-30BD-4BC0-B8EC-03C54054DF87}" srcId="{3FCBE5A1-CB6F-4C49-891E-BE28AA70E1AE}" destId="{25FBCB80-1B2B-4948-ABBB-D350E7F0C8D5}" srcOrd="0" destOrd="0" parTransId="{7EC61820-A075-46E5-869F-31259FD2004A}" sibTransId="{5D633CE2-39E1-442B-85CF-D822FB82E22D}"/>
    <dgm:cxn modelId="{C51B05DA-E763-4B7C-8B71-2E876078BFA4}" srcId="{25FBCB80-1B2B-4948-ABBB-D350E7F0C8D5}" destId="{4C757ECF-3F38-4455-A71C-6E49F27E722B}" srcOrd="1" destOrd="0" parTransId="{C6EEC1BD-37BE-467F-8468-313C4F7BAFC7}" sibTransId="{341744CE-14D7-4480-BC61-9CAF54672922}"/>
    <dgm:cxn modelId="{89A43526-3F9C-4609-BAAD-2208208B16AB}" type="presOf" srcId="{4C757ECF-3F38-4455-A71C-6E49F27E722B}" destId="{6C230089-8977-40E0-9B37-D4E3EE096CAF}" srcOrd="0" destOrd="1" presId="urn:microsoft.com/office/officeart/2005/8/layout/list1"/>
    <dgm:cxn modelId="{4309A3C0-3B19-4063-90CD-0B8FF89E7B30}" srcId="{3FCBE5A1-CB6F-4C49-891E-BE28AA70E1AE}" destId="{67B687C2-92A9-4881-B832-A1B541E4CF78}" srcOrd="1" destOrd="0" parTransId="{92795AB8-2426-4B38-A270-465488126317}" sibTransId="{CE3F0F80-3B02-4646-86EC-3715377C6D1A}"/>
    <dgm:cxn modelId="{CE27EE28-D079-485D-AFC7-26DE91787867}" srcId="{3FCBE5A1-CB6F-4C49-891E-BE28AA70E1AE}" destId="{002BE054-FAC2-4E2A-9B72-7E53DD06C2EC}" srcOrd="2" destOrd="0" parTransId="{2B6B9B65-642B-4651-9B11-C2E2893B77A1}" sibTransId="{1D7B86D7-DCB4-4775-8700-D62AF9618FCE}"/>
    <dgm:cxn modelId="{CBCFDD6D-072C-4F59-9CFD-4DF753E3BD18}" type="presOf" srcId="{419E264B-0B32-44B3-AA0E-77B86A44E89D}" destId="{6C230089-8977-40E0-9B37-D4E3EE096CAF}" srcOrd="0" destOrd="0" presId="urn:microsoft.com/office/officeart/2005/8/layout/list1"/>
    <dgm:cxn modelId="{852BF935-7CFF-41C4-BD6D-16B4E6A6B3A3}" type="presOf" srcId="{3FCBE5A1-CB6F-4C49-891E-BE28AA70E1AE}" destId="{492F22BC-04E6-421C-9A51-FBDB18199D8F}" srcOrd="0" destOrd="0" presId="urn:microsoft.com/office/officeart/2005/8/layout/list1"/>
    <dgm:cxn modelId="{9B15C838-C936-426D-B025-67D22BA4833B}" type="presOf" srcId="{67B687C2-92A9-4881-B832-A1B541E4CF78}" destId="{AE986C5F-46E3-4F9D-94D1-37848C44EF22}" srcOrd="1" destOrd="0" presId="urn:microsoft.com/office/officeart/2005/8/layout/list1"/>
    <dgm:cxn modelId="{597038B3-56AC-4C6B-9804-BE82350054BD}" type="presOf" srcId="{002BE054-FAC2-4E2A-9B72-7E53DD06C2EC}" destId="{6D4C30DD-AD66-40CF-8F8C-E801C2CA8F70}" srcOrd="0" destOrd="0" presId="urn:microsoft.com/office/officeart/2005/8/layout/list1"/>
    <dgm:cxn modelId="{F93ACA7C-C2FB-4895-A938-AE5E54E1075D}" type="presOf" srcId="{002BE054-FAC2-4E2A-9B72-7E53DD06C2EC}" destId="{C3943586-135C-4559-BDA2-83F5FADDB27B}" srcOrd="1" destOrd="0" presId="urn:microsoft.com/office/officeart/2005/8/layout/list1"/>
    <dgm:cxn modelId="{874A624D-A13C-4D38-B36C-E7B82755E7BF}" type="presOf" srcId="{25FBCB80-1B2B-4948-ABBB-D350E7F0C8D5}" destId="{E4032B56-76FA-41B0-9C20-495D0BF5CAB1}" srcOrd="0" destOrd="0" presId="urn:microsoft.com/office/officeart/2005/8/layout/list1"/>
    <dgm:cxn modelId="{3BB71E25-DFAA-421E-B163-B1EB41736D54}" type="presParOf" srcId="{492F22BC-04E6-421C-9A51-FBDB18199D8F}" destId="{961C5DD4-BC22-4FED-B70C-CC69416646BF}" srcOrd="0" destOrd="0" presId="urn:microsoft.com/office/officeart/2005/8/layout/list1"/>
    <dgm:cxn modelId="{86FF0C66-C9F1-47E0-9696-679FB035561B}" type="presParOf" srcId="{961C5DD4-BC22-4FED-B70C-CC69416646BF}" destId="{E4032B56-76FA-41B0-9C20-495D0BF5CAB1}" srcOrd="0" destOrd="0" presId="urn:microsoft.com/office/officeart/2005/8/layout/list1"/>
    <dgm:cxn modelId="{B46832B8-0545-47B7-8D17-09C2F776F65C}" type="presParOf" srcId="{961C5DD4-BC22-4FED-B70C-CC69416646BF}" destId="{AA3419C3-4A48-4E8B-B46E-1686091677B4}" srcOrd="1" destOrd="0" presId="urn:microsoft.com/office/officeart/2005/8/layout/list1"/>
    <dgm:cxn modelId="{D2DC4407-D512-41EC-9987-0FB12240941B}" type="presParOf" srcId="{492F22BC-04E6-421C-9A51-FBDB18199D8F}" destId="{0CC036F3-CF0F-4135-B16C-94786AA61287}" srcOrd="1" destOrd="0" presId="urn:microsoft.com/office/officeart/2005/8/layout/list1"/>
    <dgm:cxn modelId="{862B7C30-FB28-4972-B3A4-1FD3895268A1}" type="presParOf" srcId="{492F22BC-04E6-421C-9A51-FBDB18199D8F}" destId="{6C230089-8977-40E0-9B37-D4E3EE096CAF}" srcOrd="2" destOrd="0" presId="urn:microsoft.com/office/officeart/2005/8/layout/list1"/>
    <dgm:cxn modelId="{42E5A1ED-CF66-4A3E-80D0-48BC18597500}" type="presParOf" srcId="{492F22BC-04E6-421C-9A51-FBDB18199D8F}" destId="{A80FE201-59A4-4A87-895A-CB3528A92B3C}" srcOrd="3" destOrd="0" presId="urn:microsoft.com/office/officeart/2005/8/layout/list1"/>
    <dgm:cxn modelId="{4A7E7FCD-716B-43DB-8096-06689E4450EA}" type="presParOf" srcId="{492F22BC-04E6-421C-9A51-FBDB18199D8F}" destId="{B5CD8472-581F-408B-8F46-340DA9AE2C11}" srcOrd="4" destOrd="0" presId="urn:microsoft.com/office/officeart/2005/8/layout/list1"/>
    <dgm:cxn modelId="{3B5C8921-51EE-4CD5-B7C8-5F2F21ACDC79}" type="presParOf" srcId="{B5CD8472-581F-408B-8F46-340DA9AE2C11}" destId="{A6794DBA-41DD-4510-B1EB-69E579E5AC79}" srcOrd="0" destOrd="0" presId="urn:microsoft.com/office/officeart/2005/8/layout/list1"/>
    <dgm:cxn modelId="{E0711C74-DBE5-48DC-897F-5BAA3E1A0750}" type="presParOf" srcId="{B5CD8472-581F-408B-8F46-340DA9AE2C11}" destId="{AE986C5F-46E3-4F9D-94D1-37848C44EF22}" srcOrd="1" destOrd="0" presId="urn:microsoft.com/office/officeart/2005/8/layout/list1"/>
    <dgm:cxn modelId="{25860871-17F6-4F38-8E5E-CA0511F9C567}" type="presParOf" srcId="{492F22BC-04E6-421C-9A51-FBDB18199D8F}" destId="{B28E70B0-F62C-4280-9EAA-5CBE6922E9E2}" srcOrd="5" destOrd="0" presId="urn:microsoft.com/office/officeart/2005/8/layout/list1"/>
    <dgm:cxn modelId="{09A4CF35-876E-49B8-92BF-F48B2D9AD994}" type="presParOf" srcId="{492F22BC-04E6-421C-9A51-FBDB18199D8F}" destId="{2516F808-8057-4FE7-8DDC-68DC8626B50D}" srcOrd="6" destOrd="0" presId="urn:microsoft.com/office/officeart/2005/8/layout/list1"/>
    <dgm:cxn modelId="{512B052B-2A99-4F4E-BB10-D51F7BFC5E69}" type="presParOf" srcId="{492F22BC-04E6-421C-9A51-FBDB18199D8F}" destId="{34851467-E748-4DC3-9F9C-B7D031EC7E4C}" srcOrd="7" destOrd="0" presId="urn:microsoft.com/office/officeart/2005/8/layout/list1"/>
    <dgm:cxn modelId="{5ED6E985-4683-404D-803E-00F0A5C66110}" type="presParOf" srcId="{492F22BC-04E6-421C-9A51-FBDB18199D8F}" destId="{167DDEB9-493C-4901-AFC1-D50198DFC30F}" srcOrd="8" destOrd="0" presId="urn:microsoft.com/office/officeart/2005/8/layout/list1"/>
    <dgm:cxn modelId="{FE6EAEAF-98B8-4536-B01F-8CEB82F9AC18}" type="presParOf" srcId="{167DDEB9-493C-4901-AFC1-D50198DFC30F}" destId="{6D4C30DD-AD66-40CF-8F8C-E801C2CA8F70}" srcOrd="0" destOrd="0" presId="urn:microsoft.com/office/officeart/2005/8/layout/list1"/>
    <dgm:cxn modelId="{E803B433-7E7C-4FFD-A8D0-29905D1E0E81}" type="presParOf" srcId="{167DDEB9-493C-4901-AFC1-D50198DFC30F}" destId="{C3943586-135C-4559-BDA2-83F5FADDB27B}" srcOrd="1" destOrd="0" presId="urn:microsoft.com/office/officeart/2005/8/layout/list1"/>
    <dgm:cxn modelId="{0ED8C3FA-9A7C-45E6-8478-0F2C8F9EE9D2}" type="presParOf" srcId="{492F22BC-04E6-421C-9A51-FBDB18199D8F}" destId="{A533C2CA-D5A0-45C4-9B37-14C5BE08A529}" srcOrd="9" destOrd="0" presId="urn:microsoft.com/office/officeart/2005/8/layout/list1"/>
    <dgm:cxn modelId="{2C7B8D59-BC74-452A-B3EE-3FFACACD6CFC}" type="presParOf" srcId="{492F22BC-04E6-421C-9A51-FBDB18199D8F}" destId="{26D6195F-4647-45E5-AC8E-97BF8500481F}" srcOrd="10" destOrd="0" presId="urn:microsoft.com/office/officeart/2005/8/layout/lis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C230089-8977-40E0-9B37-D4E3EE096CAF}">
      <dsp:nvSpPr>
        <dsp:cNvPr id="0" name=""/>
        <dsp:cNvSpPr/>
      </dsp:nvSpPr>
      <dsp:spPr>
        <a:xfrm>
          <a:off x="0" y="621870"/>
          <a:ext cx="8588375" cy="24018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66553" tIns="520700" rIns="666553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/>
            <a:t>повышение объективности и качества бюджетного планирования;</a:t>
          </a:r>
          <a:endParaRPr lang="ru-RU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/>
            <a:t>соответствие финансовых возможностей Северного сельского поселения ключевым направлениям развития;</a:t>
          </a:r>
          <a:endParaRPr lang="ru-RU" sz="2500" kern="1200" dirty="0"/>
        </a:p>
      </dsp:txBody>
      <dsp:txXfrm>
        <a:off x="0" y="621870"/>
        <a:ext cx="8588375" cy="2401875"/>
      </dsp:txXfrm>
    </dsp:sp>
    <dsp:sp modelId="{AA3419C3-4A48-4E8B-B46E-1686091677B4}">
      <dsp:nvSpPr>
        <dsp:cNvPr id="0" name=""/>
        <dsp:cNvSpPr/>
      </dsp:nvSpPr>
      <dsp:spPr>
        <a:xfrm>
          <a:off x="429418" y="252870"/>
          <a:ext cx="6011862" cy="73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bliqueTopLeft" fov="600000">
            <a:rot lat="0" lon="0" rev="0"/>
          </a:camera>
          <a:lightRig rig="balanced" dir="t">
            <a:rot lat="0" lon="0" rev="19200000"/>
          </a:lightRig>
        </a:scene3d>
        <a:sp3d contourW="12700" prstMaterial="matte">
          <a:bevelT w="60000" h="50800"/>
          <a:contourClr>
            <a:schemeClr val="accent1">
              <a:hueOff val="0"/>
              <a:satOff val="0"/>
              <a:lumOff val="0"/>
              <a:alphaOff val="0"/>
              <a:shade val="60000"/>
              <a:satMod val="11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7234" tIns="0" rIns="227234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 обеспечение сбалансированности бюджета поселения;</a:t>
          </a:r>
          <a:endParaRPr lang="ru-RU" sz="2500" kern="1200" dirty="0"/>
        </a:p>
      </dsp:txBody>
      <dsp:txXfrm>
        <a:off x="429418" y="252870"/>
        <a:ext cx="6011862" cy="738000"/>
      </dsp:txXfrm>
    </dsp:sp>
    <dsp:sp modelId="{2516F808-8057-4FE7-8DDC-68DC8626B50D}">
      <dsp:nvSpPr>
        <dsp:cNvPr id="0" name=""/>
        <dsp:cNvSpPr/>
      </dsp:nvSpPr>
      <dsp:spPr>
        <a:xfrm>
          <a:off x="0" y="3527745"/>
          <a:ext cx="8588375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E986C5F-46E3-4F9D-94D1-37848C44EF22}">
      <dsp:nvSpPr>
        <dsp:cNvPr id="0" name=""/>
        <dsp:cNvSpPr/>
      </dsp:nvSpPr>
      <dsp:spPr>
        <a:xfrm>
          <a:off x="429418" y="3158745"/>
          <a:ext cx="6011862" cy="73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bliqueTopLeft" fov="600000">
            <a:rot lat="0" lon="0" rev="0"/>
          </a:camera>
          <a:lightRig rig="balanced" dir="t">
            <a:rot lat="0" lon="0" rev="19200000"/>
          </a:lightRig>
        </a:scene3d>
        <a:sp3d contourW="12700" prstMaterial="matte">
          <a:bevelT w="60000" h="50800"/>
          <a:contourClr>
            <a:schemeClr val="accent1">
              <a:hueOff val="0"/>
              <a:satOff val="0"/>
              <a:lumOff val="0"/>
              <a:alphaOff val="0"/>
              <a:shade val="60000"/>
              <a:satMod val="11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7234" tIns="0" rIns="227234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повышение роли бюджетной политики для поддержки экономического роста;</a:t>
          </a:r>
          <a:endParaRPr lang="ru-RU" sz="2500" kern="1200" dirty="0"/>
        </a:p>
      </dsp:txBody>
      <dsp:txXfrm>
        <a:off x="429418" y="3158745"/>
        <a:ext cx="6011862" cy="738000"/>
      </dsp:txXfrm>
    </dsp:sp>
    <dsp:sp modelId="{26D6195F-4647-45E5-AC8E-97BF8500481F}">
      <dsp:nvSpPr>
        <dsp:cNvPr id="0" name=""/>
        <dsp:cNvSpPr/>
      </dsp:nvSpPr>
      <dsp:spPr>
        <a:xfrm>
          <a:off x="0" y="4661745"/>
          <a:ext cx="8588375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3943586-135C-4559-BDA2-83F5FADDB27B}">
      <dsp:nvSpPr>
        <dsp:cNvPr id="0" name=""/>
        <dsp:cNvSpPr/>
      </dsp:nvSpPr>
      <dsp:spPr>
        <a:xfrm>
          <a:off x="429418" y="4292745"/>
          <a:ext cx="6011862" cy="7380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1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bliqueTopLeft" fov="600000">
            <a:rot lat="0" lon="0" rev="0"/>
          </a:camera>
          <a:lightRig rig="balanced" dir="t">
            <a:rot lat="0" lon="0" rev="19200000"/>
          </a:lightRig>
        </a:scene3d>
        <a:sp3d contourW="12700" prstMaterial="matte">
          <a:bevelT w="60000" h="50800"/>
          <a:contourClr>
            <a:schemeClr val="accent1">
              <a:hueOff val="0"/>
              <a:satOff val="0"/>
              <a:lumOff val="0"/>
              <a:alphaOff val="0"/>
              <a:shade val="60000"/>
              <a:satMod val="11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7234" tIns="0" rIns="227234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повышение прозрачности и открытости бюджетного процесса.</a:t>
          </a:r>
          <a:endParaRPr lang="ru-RU" sz="2500" kern="1200" dirty="0"/>
        </a:p>
      </dsp:txBody>
      <dsp:txXfrm>
        <a:off x="429418" y="4292745"/>
        <a:ext cx="6011862" cy="738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02D992-CF51-4822-897A-14622F340026}" type="datetimeFigureOut">
              <a:rPr lang="ru-RU" smtClean="0"/>
              <a:pPr/>
              <a:t>30.12.2024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B1138-828E-4C1F-B324-FDC2A12CB9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53306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B1138-828E-4C1F-B324-FDC2A12CB9D9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97398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B1138-828E-4C1F-B324-FDC2A12CB9D9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47825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30.12.2024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30.12.2024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30.12.2024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30.12.2024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30.12.2024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30.12.2024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30.12.2024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30.12.2024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24544" y="-171400"/>
            <a:ext cx="10369152" cy="72728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08520" y="0"/>
            <a:ext cx="4032448" cy="2232248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Знаменского </a:t>
            </a:r>
            <a:r>
              <a:rPr lang="ru-RU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сельского поселения  </a:t>
            </a:r>
          </a:p>
          <a:p>
            <a:r>
              <a:rPr lang="ru-RU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Морозовского района</a:t>
            </a:r>
            <a:endParaRPr lang="ru-RU" sz="2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ru-RU" sz="2000" b="1" spc="50" dirty="0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</a:t>
            </a:r>
            <a:r>
              <a:rPr lang="ru-RU" sz="2000" b="1" spc="50" dirty="0" smtClean="0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а 2025 год </a:t>
            </a:r>
          </a:p>
          <a:p>
            <a:r>
              <a:rPr lang="ru-RU" sz="2000" b="1" spc="50" dirty="0" smtClean="0">
                <a:ln w="11430"/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и плановый период 2026-2027 годов</a:t>
            </a:r>
            <a:endParaRPr lang="ru-RU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04048" y="-285776"/>
            <a:ext cx="349704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ПРОЕКТ</a:t>
            </a:r>
            <a:r>
              <a:rPr lang="ru-RU" sz="5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БЮДЖЕТА</a:t>
            </a:r>
            <a:endParaRPr lang="ru-RU" sz="5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00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процесс 4"/>
          <p:cNvSpPr/>
          <p:nvPr/>
        </p:nvSpPr>
        <p:spPr>
          <a:xfrm>
            <a:off x="3563888" y="2783916"/>
            <a:ext cx="2160240" cy="136815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rgbClr val="873624">
                    <a:lumMod val="75000"/>
                  </a:srgbClr>
                </a:solidFill>
                <a:latin typeface="Arial"/>
              </a:rPr>
              <a:t>Всего </a:t>
            </a:r>
            <a:r>
              <a:rPr lang="ru-RU" sz="1600" b="1" dirty="0" smtClean="0">
                <a:solidFill>
                  <a:srgbClr val="873624">
                    <a:lumMod val="75000"/>
                  </a:srgbClr>
                </a:solidFill>
                <a:latin typeface="Arial"/>
              </a:rPr>
              <a:t>44415,2тыс</a:t>
            </a:r>
            <a:r>
              <a:rPr lang="ru-RU" sz="1600" b="1" dirty="0">
                <a:solidFill>
                  <a:srgbClr val="873624">
                    <a:lumMod val="75000"/>
                  </a:srgbClr>
                </a:solidFill>
                <a:latin typeface="Arial"/>
              </a:rPr>
              <a:t>. рублей</a:t>
            </a:r>
          </a:p>
        </p:txBody>
      </p:sp>
      <p:sp>
        <p:nvSpPr>
          <p:cNvPr id="7" name="Блок-схема: процесс 6"/>
          <p:cNvSpPr/>
          <p:nvPr/>
        </p:nvSpPr>
        <p:spPr>
          <a:xfrm>
            <a:off x="6050301" y="4653136"/>
            <a:ext cx="2160240" cy="136815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>
                <a:solidFill>
                  <a:srgbClr val="873624">
                    <a:lumMod val="75000"/>
                  </a:srgbClr>
                </a:solidFill>
                <a:latin typeface="Arial"/>
              </a:rPr>
              <a:t>Национальная </a:t>
            </a:r>
            <a:r>
              <a:rPr lang="ru-RU" sz="1600" dirty="0" smtClean="0">
                <a:solidFill>
                  <a:srgbClr val="873624">
                    <a:lumMod val="75000"/>
                  </a:srgbClr>
                </a:solidFill>
                <a:latin typeface="Arial"/>
              </a:rPr>
              <a:t>оборона</a:t>
            </a:r>
            <a:endParaRPr lang="ru-RU" sz="1600" dirty="0">
              <a:solidFill>
                <a:srgbClr val="873624">
                  <a:lumMod val="75000"/>
                </a:srgbClr>
              </a:solidFill>
              <a:latin typeface="Arial"/>
            </a:endParaRPr>
          </a:p>
          <a:p>
            <a:pPr lvl="0" algn="ctr"/>
            <a:r>
              <a:rPr lang="ru-RU" sz="1600" dirty="0" smtClean="0">
                <a:solidFill>
                  <a:srgbClr val="873624">
                    <a:lumMod val="75000"/>
                  </a:srgbClr>
                </a:solidFill>
                <a:latin typeface="Arial"/>
              </a:rPr>
              <a:t>160,3тыс</a:t>
            </a:r>
            <a:r>
              <a:rPr lang="ru-RU" sz="1600" dirty="0" smtClean="0">
                <a:solidFill>
                  <a:srgbClr val="873624">
                    <a:lumMod val="75000"/>
                  </a:srgbClr>
                </a:solidFill>
                <a:latin typeface="Arial"/>
              </a:rPr>
              <a:t>. руб.</a:t>
            </a:r>
            <a:endParaRPr lang="ru-RU" sz="1600" dirty="0">
              <a:solidFill>
                <a:srgbClr val="873624">
                  <a:lumMod val="75000"/>
                </a:srgbClr>
              </a:solidFill>
              <a:latin typeface="Arial"/>
            </a:endParaRPr>
          </a:p>
        </p:txBody>
      </p:sp>
      <p:sp>
        <p:nvSpPr>
          <p:cNvPr id="8" name="Блок-схема: процесс 7"/>
          <p:cNvSpPr/>
          <p:nvPr/>
        </p:nvSpPr>
        <p:spPr>
          <a:xfrm>
            <a:off x="1066516" y="4653136"/>
            <a:ext cx="2160240" cy="136815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 smtClean="0">
                <a:solidFill>
                  <a:srgbClr val="873624">
                    <a:lumMod val="75000"/>
                  </a:srgbClr>
                </a:solidFill>
                <a:latin typeface="Arial"/>
              </a:rPr>
              <a:t>Социальное обеспечение</a:t>
            </a:r>
            <a:endParaRPr lang="ru-RU" sz="1600" dirty="0">
              <a:solidFill>
                <a:srgbClr val="873624">
                  <a:lumMod val="75000"/>
                </a:srgbClr>
              </a:solidFill>
              <a:latin typeface="Arial"/>
            </a:endParaRPr>
          </a:p>
          <a:p>
            <a:pPr lvl="0" algn="ctr"/>
            <a:r>
              <a:rPr lang="ru-RU" sz="1600" dirty="0" smtClean="0">
                <a:solidFill>
                  <a:srgbClr val="873624">
                    <a:lumMod val="75000"/>
                  </a:srgbClr>
                </a:solidFill>
                <a:latin typeface="Arial"/>
              </a:rPr>
              <a:t>419,0тыс</a:t>
            </a:r>
            <a:r>
              <a:rPr lang="ru-RU" sz="1600" dirty="0" smtClean="0">
                <a:solidFill>
                  <a:srgbClr val="873624">
                    <a:lumMod val="75000"/>
                  </a:srgbClr>
                </a:solidFill>
                <a:latin typeface="Arial"/>
              </a:rPr>
              <a:t>. руб.</a:t>
            </a:r>
            <a:endParaRPr lang="ru-RU" sz="1600" dirty="0">
              <a:solidFill>
                <a:srgbClr val="873624">
                  <a:lumMod val="75000"/>
                </a:srgbClr>
              </a:solidFill>
              <a:latin typeface="Arial"/>
            </a:endParaRPr>
          </a:p>
        </p:txBody>
      </p:sp>
      <p:sp>
        <p:nvSpPr>
          <p:cNvPr id="9" name="Блок-схема: процесс 8"/>
          <p:cNvSpPr/>
          <p:nvPr/>
        </p:nvSpPr>
        <p:spPr>
          <a:xfrm>
            <a:off x="6876256" y="2755776"/>
            <a:ext cx="2160240" cy="136815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 smtClean="0">
                <a:solidFill>
                  <a:srgbClr val="873624">
                    <a:lumMod val="75000"/>
                  </a:srgbClr>
                </a:solidFill>
                <a:latin typeface="Arial"/>
              </a:rPr>
              <a:t>Образование</a:t>
            </a:r>
            <a:endParaRPr lang="ru-RU" sz="1600" dirty="0">
              <a:solidFill>
                <a:srgbClr val="873624">
                  <a:lumMod val="75000"/>
                </a:srgbClr>
              </a:solidFill>
              <a:latin typeface="Arial"/>
            </a:endParaRPr>
          </a:p>
          <a:p>
            <a:pPr lvl="0" algn="ctr"/>
            <a:r>
              <a:rPr lang="ru-RU" sz="1600" dirty="0" smtClean="0">
                <a:solidFill>
                  <a:srgbClr val="873624">
                    <a:lumMod val="75000"/>
                  </a:srgbClr>
                </a:solidFill>
                <a:latin typeface="Arial"/>
              </a:rPr>
              <a:t>5,0 </a:t>
            </a:r>
            <a:r>
              <a:rPr lang="ru-RU" sz="1600" dirty="0">
                <a:solidFill>
                  <a:srgbClr val="873624">
                    <a:lumMod val="75000"/>
                  </a:srgbClr>
                </a:solidFill>
                <a:latin typeface="Arial"/>
              </a:rPr>
              <a:t>тыс. рублей</a:t>
            </a:r>
          </a:p>
        </p:txBody>
      </p:sp>
      <p:sp>
        <p:nvSpPr>
          <p:cNvPr id="10" name="Блок-схема: процесс 9"/>
          <p:cNvSpPr/>
          <p:nvPr/>
        </p:nvSpPr>
        <p:spPr>
          <a:xfrm>
            <a:off x="251520" y="2783916"/>
            <a:ext cx="2160240" cy="143717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>
                <a:solidFill>
                  <a:srgbClr val="873624">
                    <a:lumMod val="75000"/>
                  </a:srgbClr>
                </a:solidFill>
                <a:latin typeface="Arial"/>
              </a:rPr>
              <a:t>Обеспечение деятельности муниципальных учреждений культуры</a:t>
            </a:r>
          </a:p>
          <a:p>
            <a:pPr lvl="0" algn="ctr"/>
            <a:r>
              <a:rPr lang="ru-RU" sz="1600" dirty="0" smtClean="0">
                <a:solidFill>
                  <a:srgbClr val="873624">
                    <a:lumMod val="75000"/>
                  </a:srgbClr>
                </a:solidFill>
                <a:latin typeface="Arial"/>
              </a:rPr>
              <a:t>32653,3тыс</a:t>
            </a:r>
            <a:r>
              <a:rPr lang="ru-RU" sz="1600" dirty="0">
                <a:solidFill>
                  <a:srgbClr val="873624">
                    <a:lumMod val="75000"/>
                  </a:srgbClr>
                </a:solidFill>
                <a:latin typeface="Arial"/>
              </a:rPr>
              <a:t>. рублей</a:t>
            </a:r>
          </a:p>
        </p:txBody>
      </p:sp>
      <p:sp>
        <p:nvSpPr>
          <p:cNvPr id="11" name="Блок-схема: процесс 10"/>
          <p:cNvSpPr/>
          <p:nvPr/>
        </p:nvSpPr>
        <p:spPr>
          <a:xfrm>
            <a:off x="1142976" y="1000108"/>
            <a:ext cx="2160240" cy="136815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>
                <a:solidFill>
                  <a:srgbClr val="873624">
                    <a:lumMod val="75000"/>
                  </a:srgbClr>
                </a:solidFill>
                <a:latin typeface="Arial"/>
              </a:rPr>
              <a:t>Национальная экономика</a:t>
            </a:r>
          </a:p>
          <a:p>
            <a:pPr lvl="0" algn="ctr"/>
            <a:r>
              <a:rPr lang="ru-RU" sz="1600" dirty="0" smtClean="0">
                <a:solidFill>
                  <a:srgbClr val="873624">
                    <a:lumMod val="75000"/>
                  </a:srgbClr>
                </a:solidFill>
                <a:latin typeface="Arial"/>
              </a:rPr>
              <a:t>0,0тыс</a:t>
            </a:r>
            <a:r>
              <a:rPr lang="ru-RU" sz="1600" dirty="0">
                <a:solidFill>
                  <a:srgbClr val="873624">
                    <a:lumMod val="75000"/>
                  </a:srgbClr>
                </a:solidFill>
                <a:latin typeface="Arial"/>
              </a:rPr>
              <a:t>. рублей</a:t>
            </a:r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3566132" y="692696"/>
            <a:ext cx="2160240" cy="136815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>
                <a:solidFill>
                  <a:srgbClr val="873624">
                    <a:lumMod val="75000"/>
                  </a:srgbClr>
                </a:solidFill>
                <a:latin typeface="Arial"/>
              </a:rPr>
              <a:t>Жилищно-коммунальное хозяйство</a:t>
            </a:r>
          </a:p>
          <a:p>
            <a:pPr lvl="0" algn="ctr"/>
            <a:r>
              <a:rPr lang="ru-RU" sz="1600" dirty="0">
                <a:solidFill>
                  <a:srgbClr val="873624">
                    <a:lumMod val="75000"/>
                  </a:srgbClr>
                </a:solidFill>
                <a:latin typeface="Arial"/>
              </a:rPr>
              <a:t>Благоустройство</a:t>
            </a:r>
          </a:p>
          <a:p>
            <a:pPr lvl="0" algn="ctr"/>
            <a:r>
              <a:rPr lang="ru-RU" sz="1600" dirty="0" smtClean="0">
                <a:solidFill>
                  <a:srgbClr val="873624">
                    <a:lumMod val="75000"/>
                  </a:srgbClr>
                </a:solidFill>
                <a:latin typeface="Arial"/>
              </a:rPr>
              <a:t>680,9</a:t>
            </a:r>
            <a:endParaRPr lang="ru-RU" sz="1600" dirty="0">
              <a:solidFill>
                <a:srgbClr val="873624">
                  <a:lumMod val="75000"/>
                </a:srgbClr>
              </a:solidFill>
              <a:latin typeface="Arial"/>
            </a:endParaRPr>
          </a:p>
        </p:txBody>
      </p:sp>
      <p:sp>
        <p:nvSpPr>
          <p:cNvPr id="14" name="Блок-схема: процесс 13"/>
          <p:cNvSpPr/>
          <p:nvPr/>
        </p:nvSpPr>
        <p:spPr>
          <a:xfrm>
            <a:off x="3566132" y="4869160"/>
            <a:ext cx="2160240" cy="136815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>
                <a:solidFill>
                  <a:srgbClr val="873624">
                    <a:lumMod val="75000"/>
                  </a:srgbClr>
                </a:solidFill>
                <a:latin typeface="Arial"/>
              </a:rPr>
              <a:t>Содержание аппарата управления</a:t>
            </a:r>
          </a:p>
          <a:p>
            <a:pPr lvl="0" algn="ctr"/>
            <a:r>
              <a:rPr lang="ru-RU" sz="1600" dirty="0" smtClean="0">
                <a:solidFill>
                  <a:srgbClr val="873624">
                    <a:lumMod val="75000"/>
                  </a:srgbClr>
                </a:solidFill>
                <a:latin typeface="Arial"/>
              </a:rPr>
              <a:t>6648,8тыс</a:t>
            </a:r>
            <a:r>
              <a:rPr lang="ru-RU" sz="1600" dirty="0">
                <a:solidFill>
                  <a:srgbClr val="873624">
                    <a:lumMod val="75000"/>
                  </a:srgbClr>
                </a:solidFill>
                <a:latin typeface="Arial"/>
              </a:rPr>
              <a:t>. рублей</a:t>
            </a:r>
          </a:p>
        </p:txBody>
      </p:sp>
      <p:cxnSp>
        <p:nvCxnSpPr>
          <p:cNvPr id="20" name="Прямая со стрелкой 19"/>
          <p:cNvCxnSpPr>
            <a:stCxn id="5" idx="0"/>
            <a:endCxn id="13" idx="2"/>
          </p:cNvCxnSpPr>
          <p:nvPr/>
        </p:nvCxnSpPr>
        <p:spPr>
          <a:xfrm flipV="1">
            <a:off x="4644008" y="2060848"/>
            <a:ext cx="2244" cy="7230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 flipV="1">
            <a:off x="3220828" y="2348880"/>
            <a:ext cx="343060" cy="4068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5" idx="3"/>
          </p:cNvCxnSpPr>
          <p:nvPr/>
        </p:nvCxnSpPr>
        <p:spPr>
          <a:xfrm flipV="1">
            <a:off x="5724128" y="3439852"/>
            <a:ext cx="1080120" cy="281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5" idx="1"/>
          </p:cNvCxnSpPr>
          <p:nvPr/>
        </p:nvCxnSpPr>
        <p:spPr>
          <a:xfrm flipH="1" flipV="1">
            <a:off x="2411760" y="3453922"/>
            <a:ext cx="1152128" cy="140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5" idx="2"/>
          </p:cNvCxnSpPr>
          <p:nvPr/>
        </p:nvCxnSpPr>
        <p:spPr>
          <a:xfrm>
            <a:off x="4644008" y="4152068"/>
            <a:ext cx="0" cy="6450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5726372" y="4152068"/>
            <a:ext cx="429804" cy="4290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H="1">
            <a:off x="3059832" y="4152068"/>
            <a:ext cx="504056" cy="4290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5724128" y="2348880"/>
            <a:ext cx="304800" cy="4068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Блок-схема: процесс 20"/>
          <p:cNvSpPr/>
          <p:nvPr/>
        </p:nvSpPr>
        <p:spPr>
          <a:xfrm>
            <a:off x="6072198" y="785794"/>
            <a:ext cx="2517430" cy="1357322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</a:rPr>
              <a:t>Национальная безопасность и правоохранительная деятельность 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Arial"/>
              </a:rPr>
              <a:t>5,0 </a:t>
            </a:r>
            <a:r>
              <a:rPr lang="ru-RU" sz="1600" dirty="0" smtClean="0">
                <a:solidFill>
                  <a:srgbClr val="873624">
                    <a:lumMod val="75000"/>
                  </a:srgbClr>
                </a:solidFill>
                <a:latin typeface="Arial"/>
              </a:rPr>
              <a:t>тыс</a:t>
            </a:r>
            <a:r>
              <a:rPr lang="ru-RU" sz="1600" dirty="0">
                <a:solidFill>
                  <a:srgbClr val="873624">
                    <a:lumMod val="75000"/>
                  </a:srgbClr>
                </a:solidFill>
                <a:latin typeface="Arial"/>
              </a:rPr>
              <a:t>. рублей</a:t>
            </a:r>
          </a:p>
        </p:txBody>
      </p:sp>
    </p:spTree>
    <p:extLst>
      <p:ext uri="{BB962C8B-B14F-4D97-AF65-F5344CB8AC3E}">
        <p14:creationId xmlns:p14="http://schemas.microsoft.com/office/powerpoint/2010/main" xmlns="" val="86552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500042"/>
            <a:ext cx="7572427" cy="5935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44070" y="-99392"/>
            <a:ext cx="9326631" cy="6994973"/>
          </a:xfrm>
        </p:spPr>
      </p:pic>
    </p:spTree>
    <p:extLst>
      <p:ext uri="{BB962C8B-B14F-4D97-AF65-F5344CB8AC3E}">
        <p14:creationId xmlns:p14="http://schemas.microsoft.com/office/powerpoint/2010/main" xmlns="" val="2471502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214346" y="0"/>
            <a:ext cx="10072024" cy="7382013"/>
          </a:xfrm>
          <a:prstGeom prst="rect">
            <a:avLst/>
          </a:prstGeom>
          <a:ln>
            <a:solidFill>
              <a:schemeClr val="bg2"/>
            </a:solidFill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88564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51216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latin typeface="Constantia"/>
                <a:ea typeface="Constantia"/>
                <a:cs typeface="Times New Roman"/>
              </a:rPr>
              <a:t>Основа формирования бюджета </a:t>
            </a:r>
            <a:r>
              <a:rPr lang="ru-RU" sz="2000" b="1" dirty="0" smtClean="0">
                <a:latin typeface="Constantia"/>
                <a:ea typeface="Constantia"/>
                <a:cs typeface="Times New Roman"/>
              </a:rPr>
              <a:t/>
            </a:r>
            <a:br>
              <a:rPr lang="ru-RU" sz="2000" b="1" dirty="0" smtClean="0">
                <a:latin typeface="Constantia"/>
                <a:ea typeface="Constantia"/>
                <a:cs typeface="Times New Roman"/>
              </a:rPr>
            </a:br>
            <a:r>
              <a:rPr lang="ru-RU" sz="2000" b="1" dirty="0" smtClean="0">
                <a:latin typeface="Constantia"/>
                <a:ea typeface="Constantia"/>
                <a:cs typeface="Times New Roman"/>
              </a:rPr>
              <a:t>ЗНАМЕНСКОГО </a:t>
            </a:r>
            <a:r>
              <a:rPr lang="ru-RU" sz="2000" b="1" dirty="0">
                <a:latin typeface="Constantia"/>
                <a:ea typeface="Constantia"/>
                <a:cs typeface="Times New Roman"/>
              </a:rPr>
              <a:t>сельского поселения </a:t>
            </a:r>
            <a:r>
              <a:rPr lang="ru-RU" sz="2000" b="1" dirty="0" smtClean="0">
                <a:latin typeface="Constantia"/>
                <a:ea typeface="Constantia"/>
                <a:cs typeface="Times New Roman"/>
              </a:rPr>
              <a:t/>
            </a:r>
            <a:br>
              <a:rPr lang="ru-RU" sz="2000" b="1" dirty="0" smtClean="0">
                <a:latin typeface="Constantia"/>
                <a:ea typeface="Constantia"/>
                <a:cs typeface="Times New Roman"/>
              </a:rPr>
            </a:br>
            <a:r>
              <a:rPr lang="ru-RU" sz="1400" b="1" dirty="0" smtClean="0">
                <a:latin typeface="Constantia"/>
                <a:ea typeface="Constantia"/>
                <a:cs typeface="Times New Roman"/>
              </a:rPr>
              <a:t>на</a:t>
            </a:r>
            <a:r>
              <a:rPr lang="ru-RU" sz="1800" b="1" dirty="0" smtClean="0">
                <a:latin typeface="Constantia"/>
                <a:ea typeface="Constantia"/>
                <a:cs typeface="Times New Roman"/>
              </a:rPr>
              <a:t> 2025 </a:t>
            </a:r>
            <a:r>
              <a:rPr lang="ru-RU" sz="1600" b="1" dirty="0">
                <a:latin typeface="Constantia"/>
                <a:ea typeface="Constantia"/>
                <a:cs typeface="Times New Roman"/>
              </a:rPr>
              <a:t>год </a:t>
            </a:r>
            <a:r>
              <a:rPr lang="ru-RU" sz="1600" b="1" dirty="0" smtClean="0">
                <a:latin typeface="Constantia"/>
                <a:ea typeface="Constantia"/>
                <a:cs typeface="Times New Roman"/>
              </a:rPr>
              <a:t>и на плановый </a:t>
            </a:r>
            <a:r>
              <a:rPr lang="ru-RU" sz="1600" b="1" dirty="0">
                <a:latin typeface="Constantia"/>
                <a:ea typeface="Constantia"/>
                <a:cs typeface="Times New Roman"/>
              </a:rPr>
              <a:t>период </a:t>
            </a:r>
            <a:r>
              <a:rPr lang="ru-RU" sz="1600" b="1" dirty="0" smtClean="0">
                <a:latin typeface="Constantia"/>
                <a:ea typeface="Constantia"/>
                <a:cs typeface="Times New Roman"/>
              </a:rPr>
              <a:t>2026 </a:t>
            </a:r>
            <a:r>
              <a:rPr lang="ru-RU" sz="1600" b="1" dirty="0">
                <a:latin typeface="Constantia"/>
                <a:ea typeface="Constantia"/>
                <a:cs typeface="Times New Roman"/>
              </a:rPr>
              <a:t>и </a:t>
            </a:r>
            <a:r>
              <a:rPr lang="ru-RU" sz="1600" b="1" dirty="0" smtClean="0">
                <a:latin typeface="Constantia"/>
                <a:ea typeface="Constantia"/>
                <a:cs typeface="Times New Roman"/>
              </a:rPr>
              <a:t>2027 годов</a:t>
            </a:r>
            <a:r>
              <a:rPr lang="ru-RU" sz="2000" b="1" dirty="0" smtClean="0">
                <a:latin typeface="Constantia"/>
                <a:ea typeface="Constantia"/>
                <a:cs typeface="Times New Roman"/>
              </a:rPr>
              <a:t>: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ru-RU" sz="1800" b="1" dirty="0">
                <a:solidFill>
                  <a:srgbClr val="000000"/>
                </a:solidFill>
                <a:latin typeface="Constantia"/>
                <a:ea typeface="Constantia"/>
              </a:rPr>
              <a:t>Прогноз социально-экономического развития </a:t>
            </a:r>
            <a:r>
              <a:rPr lang="ru-RU" sz="1800" b="1" dirty="0" smtClean="0">
                <a:solidFill>
                  <a:srgbClr val="000000"/>
                </a:solidFill>
                <a:latin typeface="Constantia"/>
                <a:ea typeface="Constantia"/>
              </a:rPr>
              <a:t>Знаменского сельского </a:t>
            </a:r>
            <a:r>
              <a:rPr lang="ru-RU" sz="1800" b="1" dirty="0">
                <a:solidFill>
                  <a:srgbClr val="000000"/>
                </a:solidFill>
                <a:latin typeface="Constantia"/>
                <a:ea typeface="Constantia"/>
              </a:rPr>
              <a:t>поселения на </a:t>
            </a:r>
            <a:r>
              <a:rPr lang="ru-RU" sz="1800" b="1" dirty="0" smtClean="0">
                <a:solidFill>
                  <a:srgbClr val="000000"/>
                </a:solidFill>
                <a:latin typeface="Constantia"/>
                <a:ea typeface="Constantia"/>
              </a:rPr>
              <a:t>2025-20270годы</a:t>
            </a:r>
            <a:endParaRPr lang="ru-RU" sz="1800" b="1" dirty="0" smtClean="0">
              <a:latin typeface="Constantia"/>
              <a:ea typeface="Constantia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ru-RU" sz="1800" b="1" dirty="0" smtClean="0">
                <a:latin typeface="Constantia"/>
                <a:ea typeface="Constantia"/>
                <a:cs typeface="Times New Roman"/>
              </a:rPr>
              <a:t>Основных </a:t>
            </a:r>
            <a:r>
              <a:rPr lang="ru-RU" sz="1800" b="1" dirty="0">
                <a:latin typeface="Constantia"/>
                <a:ea typeface="Constantia"/>
                <a:cs typeface="Times New Roman"/>
              </a:rPr>
              <a:t>направлениях бюджетной </a:t>
            </a:r>
            <a:r>
              <a:rPr lang="ru-RU" sz="1800" b="1" dirty="0" smtClean="0">
                <a:latin typeface="Constantia"/>
                <a:ea typeface="Constantia"/>
                <a:cs typeface="Times New Roman"/>
              </a:rPr>
              <a:t>и </a:t>
            </a:r>
            <a:r>
              <a:rPr lang="ru-RU" sz="1800" b="1" dirty="0">
                <a:latin typeface="Constantia"/>
                <a:ea typeface="Constantia"/>
                <a:cs typeface="Times New Roman"/>
              </a:rPr>
              <a:t>налоговой политики </a:t>
            </a:r>
            <a:r>
              <a:rPr lang="ru-RU" sz="1800" b="1" dirty="0" smtClean="0">
                <a:latin typeface="Constantia"/>
                <a:ea typeface="Constantia"/>
                <a:cs typeface="Times New Roman"/>
              </a:rPr>
              <a:t>Знаменского </a:t>
            </a:r>
            <a:r>
              <a:rPr lang="ru-RU" sz="1800" b="1" dirty="0" smtClean="0">
                <a:latin typeface="Constantia"/>
                <a:ea typeface="Constantia"/>
                <a:cs typeface="Times New Roman"/>
              </a:rPr>
              <a:t>сельского </a:t>
            </a:r>
            <a:r>
              <a:rPr lang="ru-RU" sz="1800" b="1" dirty="0" smtClean="0">
                <a:latin typeface="Constantia"/>
                <a:ea typeface="Constantia"/>
                <a:cs typeface="Times New Roman"/>
              </a:rPr>
              <a:t>поселения</a:t>
            </a:r>
            <a:endParaRPr lang="ru-RU" sz="1800" b="1" dirty="0">
              <a:latin typeface="Constantia"/>
              <a:ea typeface="Constantia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800" b="1" dirty="0" smtClean="0">
                <a:latin typeface="Constantia"/>
                <a:ea typeface="Constantia"/>
                <a:cs typeface="Times New Roman"/>
              </a:rPr>
              <a:t>Муниципальные </a:t>
            </a:r>
            <a:r>
              <a:rPr lang="ru-RU" sz="1800" b="1" dirty="0">
                <a:latin typeface="Constantia"/>
                <a:ea typeface="Constantia"/>
                <a:cs typeface="Times New Roman"/>
              </a:rPr>
              <a:t>программы </a:t>
            </a:r>
            <a:r>
              <a:rPr lang="ru-RU" sz="1800" b="1" dirty="0" smtClean="0">
                <a:latin typeface="Constantia"/>
                <a:ea typeface="Constantia"/>
                <a:cs typeface="Times New Roman"/>
              </a:rPr>
              <a:t>Знаменского  </a:t>
            </a:r>
            <a:r>
              <a:rPr lang="ru-RU" sz="1800" b="1" dirty="0">
                <a:latin typeface="Constantia"/>
                <a:ea typeface="Constantia"/>
                <a:cs typeface="Times New Roman"/>
              </a:rPr>
              <a:t>сельского </a:t>
            </a:r>
            <a:r>
              <a:rPr lang="ru-RU" sz="1800" b="1" dirty="0" smtClean="0">
                <a:latin typeface="Constantia"/>
                <a:ea typeface="Constantia"/>
                <a:cs typeface="Times New Roman"/>
              </a:rPr>
              <a:t>поселения(проекты изменений в них)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1200" dirty="0">
              <a:latin typeface="Constantia"/>
              <a:ea typeface="Constantia"/>
              <a:cs typeface="Times New Roman"/>
            </a:endParaRPr>
          </a:p>
          <a:p>
            <a:pPr>
              <a:spcAft>
                <a:spcPts val="0"/>
              </a:spcAft>
            </a:pPr>
            <a:endParaRPr lang="ru-RU" sz="1800" dirty="0">
              <a:latin typeface="Constantia"/>
              <a:ea typeface="Constantia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8968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rmAutofit/>
          </a:bodyPr>
          <a:lstStyle/>
          <a:p>
            <a:r>
              <a:rPr lang="ru-RU" sz="1800" b="1" dirty="0">
                <a:effectLst/>
              </a:rPr>
              <a:t>Бюджет на </a:t>
            </a:r>
            <a:r>
              <a:rPr lang="ru-RU" sz="1800" b="1" dirty="0" smtClean="0">
                <a:effectLst/>
              </a:rPr>
              <a:t>2025 </a:t>
            </a:r>
            <a:r>
              <a:rPr lang="ru-RU" sz="1800" b="1" dirty="0">
                <a:effectLst/>
              </a:rPr>
              <a:t>год и на плановый период </a:t>
            </a:r>
            <a:r>
              <a:rPr lang="ru-RU" sz="1800" b="1" dirty="0" smtClean="0">
                <a:effectLst/>
              </a:rPr>
              <a:t>2026 </a:t>
            </a:r>
            <a:r>
              <a:rPr lang="ru-RU" sz="1800" b="1" dirty="0">
                <a:effectLst/>
              </a:rPr>
              <a:t>и </a:t>
            </a:r>
            <a:r>
              <a:rPr lang="ru-RU" sz="1800" b="1" dirty="0" smtClean="0">
                <a:effectLst/>
              </a:rPr>
              <a:t>2027годов </a:t>
            </a:r>
            <a:r>
              <a:rPr lang="ru-RU" sz="1800" b="1" dirty="0">
                <a:effectLst/>
              </a:rPr>
              <a:t>направлен на решение следующих ключевых задач: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37628489"/>
              </p:ext>
            </p:extLst>
          </p:nvPr>
        </p:nvGraphicFramePr>
        <p:xfrm>
          <a:off x="304800" y="1124745"/>
          <a:ext cx="8588375" cy="55446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45339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cap="none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Основные </a:t>
            </a:r>
            <a:r>
              <a:rPr lang="ru-RU" sz="2000" cap="none" dirty="0" smtClean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параметры проекта  </a:t>
            </a:r>
            <a:r>
              <a:rPr lang="ru-RU" sz="2000" cap="none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решения «О бюджете </a:t>
            </a:r>
            <a:r>
              <a:rPr lang="ru-RU" sz="2000" cap="none" dirty="0" smtClean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Знаменского  </a:t>
            </a:r>
            <a:r>
              <a:rPr lang="ru-RU" sz="2000" cap="none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сельского поселения </a:t>
            </a:r>
            <a:r>
              <a:rPr lang="ru-RU" sz="2000" cap="none" dirty="0" smtClean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Морозовского  </a:t>
            </a:r>
            <a:r>
              <a:rPr lang="ru-RU" sz="2000" cap="none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района на </a:t>
            </a:r>
            <a:r>
              <a:rPr lang="ru-RU" sz="2000" cap="none" dirty="0" smtClean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sz="2000" cap="none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год и на плановый период </a:t>
            </a:r>
            <a:r>
              <a:rPr lang="ru-RU" sz="2000" cap="none" dirty="0" smtClean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2026и 2027годов</a:t>
            </a:r>
            <a:r>
              <a:rPr lang="ru-RU" sz="2000" cap="none" dirty="0">
                <a:solidFill>
                  <a:prstClr val="black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20926939"/>
              </p:ext>
            </p:extLst>
          </p:nvPr>
        </p:nvGraphicFramePr>
        <p:xfrm>
          <a:off x="251520" y="1052736"/>
          <a:ext cx="8712968" cy="5632414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642610"/>
                <a:gridCol w="1262920"/>
                <a:gridCol w="982903"/>
                <a:gridCol w="1008112"/>
                <a:gridCol w="816879"/>
                <a:gridCol w="1135324"/>
                <a:gridCol w="935791"/>
                <a:gridCol w="928429"/>
              </a:tblGrid>
              <a:tr h="57606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u="none" strike="noStrike" dirty="0">
                          <a:effectLst/>
                        </a:rPr>
                        <a:t>Показатель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(первоначально утвержденный</a:t>
                      </a: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)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</a:tr>
              <a:tr h="1149304">
                <a:tc v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</a:t>
                      </a:r>
                      <a:r>
                        <a:rPr lang="ru-RU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собрания депутатов </a:t>
                      </a:r>
                      <a:r>
                        <a:rPr lang="ru-RU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Знаменского </a:t>
                      </a:r>
                      <a:r>
                        <a:rPr lang="ru-RU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сельского поселения от </a:t>
                      </a:r>
                      <a:r>
                        <a:rPr lang="ru-RU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25.12.2023 </a:t>
                      </a:r>
                      <a:r>
                        <a:rPr lang="ru-RU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r>
                        <a:rPr lang="ru-RU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 к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2024,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 к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2025,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 к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2026,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449" marR="7449" marT="7449" marB="0" anchor="ctr"/>
                </a:tc>
              </a:tr>
              <a:tr h="39675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38972,5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44415,2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14092,6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9901,2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345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675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6332,5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7801,0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7516,0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7725,3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675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32640,0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36614,2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6576,6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2175,9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675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Расходы, всего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38972,5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44415,2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14092,6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9901,2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675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Дефицит(-), профицит (+),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6243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Источники финансирования дефицита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1942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073" y="260648"/>
            <a:ext cx="8686800" cy="720080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effectLst/>
              </a:rPr>
              <a:t>Основные параметры бюджета </a:t>
            </a:r>
            <a:r>
              <a:rPr lang="ru-RU" sz="1800" b="1" dirty="0" smtClean="0">
                <a:effectLst/>
              </a:rPr>
              <a:t>ЗНАМЕНСКОГО </a:t>
            </a:r>
            <a:r>
              <a:rPr lang="ru-RU" sz="1800" b="1" dirty="0">
                <a:effectLst/>
              </a:rPr>
              <a:t>сельского поселения на </a:t>
            </a:r>
            <a:r>
              <a:rPr lang="ru-RU" sz="1800" b="1" dirty="0" smtClean="0">
                <a:effectLst/>
              </a:rPr>
              <a:t>2025 </a:t>
            </a:r>
            <a:r>
              <a:rPr lang="ru-RU" sz="1800" b="1" dirty="0">
                <a:effectLst/>
              </a:rPr>
              <a:t>год</a:t>
            </a:r>
            <a:endParaRPr lang="ru-RU" sz="18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828228946"/>
              </p:ext>
            </p:extLst>
          </p:nvPr>
        </p:nvGraphicFramePr>
        <p:xfrm>
          <a:off x="251520" y="764704"/>
          <a:ext cx="4191000" cy="603664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191000"/>
              </a:tblGrid>
              <a:tr h="64841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+mj-lt"/>
                        </a:rPr>
                        <a:t>Доходы бюджета:</a:t>
                      </a:r>
                    </a:p>
                    <a:p>
                      <a:pPr algn="ctr"/>
                      <a:r>
                        <a:rPr lang="ru-RU" dirty="0" smtClean="0">
                          <a:latin typeface="+mj-lt"/>
                        </a:rPr>
                        <a:t>44415,2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onstantia"/>
                        </a:rPr>
                        <a:t>Налог на доходы физических лиц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Constantia"/>
                        </a:rPr>
                        <a:t>2182,1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  <a:tr h="47855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  <a:latin typeface="+mj-lt"/>
                          <a:ea typeface="Constantia"/>
                          <a:cs typeface="Times New Roman"/>
                        </a:rPr>
                        <a:t>Единый сельскохозяйственный налог</a:t>
                      </a:r>
                      <a:endParaRPr lang="ru-RU" sz="1200" dirty="0" smtClean="0">
                        <a:effectLst/>
                        <a:latin typeface="+mj-lt"/>
                        <a:ea typeface="Constantia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  <a:latin typeface="+mj-lt"/>
                          <a:ea typeface="Constantia"/>
                          <a:cs typeface="Times New Roman"/>
                        </a:rPr>
                        <a:t>2182,1</a:t>
                      </a:r>
                      <a:endParaRPr lang="ru-RU" sz="1200" dirty="0" smtClean="0">
                        <a:effectLst/>
                        <a:latin typeface="+mj-lt"/>
                        <a:ea typeface="Constantia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  <a:latin typeface="+mj-lt"/>
                          <a:ea typeface="Constantia"/>
                          <a:cs typeface="Times New Roman"/>
                        </a:rPr>
                        <a:t>Налоги на имущество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  <a:latin typeface="+mj-lt"/>
                          <a:cs typeface="Times New Roman"/>
                        </a:rPr>
                        <a:t>3845,0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  <a:tr h="53429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latin typeface="+mj-lt"/>
                        </a:rPr>
                        <a:t>Государственная пошлина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latin typeface="+mj-lt"/>
                        </a:rPr>
                        <a:t>1,0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  <a:tr h="5981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latin typeface="+mj-lt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latin typeface="+mj-lt"/>
                        </a:rPr>
                        <a:t>141,8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  <a:tr h="40714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latin typeface="+mj-lt"/>
                        </a:rPr>
                        <a:t>Штрафы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latin typeface="+mj-lt"/>
                        </a:rPr>
                        <a:t>1,0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  <a:tr h="54302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  <a:latin typeface="+mj-lt"/>
                          <a:ea typeface="Constantia"/>
                          <a:cs typeface="Times New Roman"/>
                        </a:rPr>
                        <a:t>Дотации из областного бюджета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latin typeface="+mj-lt"/>
                        </a:rPr>
                        <a:t>8077,6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  <a:tr h="5348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  <a:latin typeface="+mj-lt"/>
                          <a:ea typeface="Constantia"/>
                          <a:cs typeface="Times New Roman"/>
                        </a:rPr>
                        <a:t>Субвенции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  <a:latin typeface="+mj-lt"/>
                          <a:ea typeface="Constantia"/>
                          <a:cs typeface="Times New Roman"/>
                        </a:rPr>
                        <a:t>164,5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latin typeface="+mj-lt"/>
                        </a:rPr>
                        <a:t>Иные межбюджетные</a:t>
                      </a:r>
                      <a:r>
                        <a:rPr lang="ru-RU" sz="1200" baseline="0" dirty="0" smtClean="0">
                          <a:latin typeface="+mj-lt"/>
                        </a:rPr>
                        <a:t> трансферты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aseline="0" dirty="0" smtClean="0">
                          <a:latin typeface="+mj-lt"/>
                        </a:rPr>
                        <a:t>28372,1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Объект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2534520287"/>
              </p:ext>
            </p:extLst>
          </p:nvPr>
        </p:nvGraphicFramePr>
        <p:xfrm>
          <a:off x="4929190" y="1071549"/>
          <a:ext cx="4214810" cy="551607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214810"/>
              </a:tblGrid>
              <a:tr h="39486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Расходы бюджета</a:t>
                      </a:r>
                      <a:r>
                        <a:rPr lang="ru-RU" sz="1800" b="0" baseline="0" dirty="0">
                          <a:ln>
                            <a:noFill/>
                          </a:ln>
                          <a:effectLst/>
                          <a:latin typeface="+mj-lt"/>
                        </a:rPr>
                        <a:t> </a:t>
                      </a:r>
                      <a:r>
                        <a:rPr lang="ru-RU" sz="1800" b="1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44415,2</a:t>
                      </a:r>
                      <a:endParaRPr lang="ru-RU" sz="1400" b="1" dirty="0" smtClean="0">
                        <a:effectLst/>
                        <a:latin typeface="+mj-lt"/>
                      </a:endParaRPr>
                    </a:p>
                  </a:txBody>
                  <a:tcPr/>
                </a:tc>
              </a:tr>
              <a:tr h="6315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j-lt"/>
                        </a:rPr>
                        <a:t>Общегосударственные вопросы</a:t>
                      </a:r>
                      <a:endParaRPr lang="ru-RU" sz="1200" dirty="0"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j-lt"/>
                        </a:rPr>
                        <a:t>6648,8</a:t>
                      </a:r>
                      <a:endParaRPr lang="ru-RU" sz="1200" dirty="0" smtClean="0">
                        <a:effectLst/>
                        <a:latin typeface="+mj-lt"/>
                      </a:endParaRPr>
                    </a:p>
                  </a:txBody>
                  <a:tcPr/>
                </a:tc>
              </a:tr>
              <a:tr h="6315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j-lt"/>
                        </a:rPr>
                        <a:t>Национальная оборона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+mj-lt"/>
                        </a:rPr>
                        <a:t>164,3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  <a:tr h="141382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Национальная безопасность и правоохранительная деятельность</a:t>
                      </a:r>
                      <a:endParaRPr lang="ru-RU" sz="1200" b="1" dirty="0" smtClean="0"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j-lt"/>
                        </a:rPr>
                        <a:t>5,0</a:t>
                      </a:r>
                      <a:endParaRPr lang="ru-RU" sz="1200" dirty="0" smtClean="0"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j-lt"/>
                        </a:rPr>
                        <a:t>Национальная экономика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j-lt"/>
                        </a:rPr>
                        <a:t>0</a:t>
                      </a:r>
                      <a:endParaRPr lang="ru-RU" sz="1200" dirty="0" smtClean="0">
                        <a:effectLst/>
                        <a:latin typeface="+mj-lt"/>
                      </a:endParaRPr>
                    </a:p>
                  </a:txBody>
                  <a:tcPr/>
                </a:tc>
              </a:tr>
              <a:tr h="11729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j-lt"/>
                        </a:rPr>
                        <a:t>Жилищно-коммунальное хозяйство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j-lt"/>
                        </a:rPr>
                        <a:t>680,9</a:t>
                      </a:r>
                      <a:endParaRPr lang="ru-RU" sz="1200" dirty="0" smtClean="0"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j-lt"/>
                        </a:rPr>
                        <a:t>Образование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j-lt"/>
                        </a:rPr>
                        <a:t>5,0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  <a:tr h="6397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j-lt"/>
                        </a:rPr>
                        <a:t>Культура, кинематография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j-lt"/>
                        </a:rPr>
                        <a:t>32653,3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  <a:tr h="6315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j-lt"/>
                        </a:rPr>
                        <a:t>Социальная политика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j-lt"/>
                        </a:rPr>
                        <a:t>419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1769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85942292"/>
              </p:ext>
            </p:extLst>
          </p:nvPr>
        </p:nvGraphicFramePr>
        <p:xfrm>
          <a:off x="304800" y="260648"/>
          <a:ext cx="8686800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5012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7789459"/>
              </p:ext>
            </p:extLst>
          </p:nvPr>
        </p:nvGraphicFramePr>
        <p:xfrm>
          <a:off x="0" y="-214338"/>
          <a:ext cx="8892480" cy="65265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74212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985</TotalTime>
  <Words>395</Words>
  <Application>Microsoft Office PowerPoint</Application>
  <PresentationFormat>Экран (4:3)</PresentationFormat>
  <Paragraphs>137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Трек</vt:lpstr>
      <vt:lpstr>Слайд 1</vt:lpstr>
      <vt:lpstr>Слайд 2</vt:lpstr>
      <vt:lpstr>Слайд 3</vt:lpstr>
      <vt:lpstr>Основа формирования бюджета  ЗНАМЕНСКОГО сельского поселения  на 2025 год и на плановый период 2026 и 2027 годов:</vt:lpstr>
      <vt:lpstr>Бюджет на 2025 год и на плановый период 2026 и 2027годов направлен на решение следующих ключевых задач:</vt:lpstr>
      <vt:lpstr>Основные параметры проекта  решения «О бюджете Знаменского  сельского поселения Морозовского  района на 2025 год и на плановый период 2026и 2027годов»</vt:lpstr>
      <vt:lpstr>Основные параметры бюджета ЗНАМЕНСКОГО сельского поселения на 2025 год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Администрация Ковалевского сельского поселения</dc:title>
  <dc:creator>1</dc:creator>
  <cp:lastModifiedBy>1</cp:lastModifiedBy>
  <cp:revision>105</cp:revision>
  <dcterms:created xsi:type="dcterms:W3CDTF">2017-02-28T06:13:23Z</dcterms:created>
  <dcterms:modified xsi:type="dcterms:W3CDTF">2024-12-30T08:00:54Z</dcterms:modified>
</cp:coreProperties>
</file>