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61" r:id="rId4"/>
    <p:sldId id="268" r:id="rId5"/>
    <p:sldId id="272" r:id="rId6"/>
    <p:sldId id="262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FF9999"/>
    <a:srgbClr val="FAC6F3"/>
    <a:srgbClr val="FFFF99"/>
    <a:srgbClr val="99CC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40" autoAdjust="0"/>
    <p:restoredTop sz="94624" autoAdjust="0"/>
  </p:normalViewPr>
  <p:slideViewPr>
    <p:cSldViewPr snapToGrid="0">
      <p:cViewPr varScale="1">
        <p:scale>
          <a:sx n="88" d="100"/>
          <a:sy n="88" d="100"/>
        </p:scale>
        <p:origin x="-133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0;&#1048;&#1053;&#1040;&#1053;&#1057;&#1048;&#1057;&#1058;\&#1056;&#1045;&#1064;&#1045;&#1053;&#1048;&#1071;\2023\50%20&#1086;&#1090;%2028.04.2023%20&#1075;.%20&#1088;&#1077;&#1096;&#1077;&#1085;&#1080;&#1077;%20-%20&#1043;&#1086;&#1076;&#1086;&#1074;&#1086;&#1081;%20&#1086;&#1090;&#1095;&#1105;&#1090;%20&#1079;&#1072;%202022%20&#1075;&#1086;&#1076;\&#1075;&#1088;&#1072;&#1092;&#1080;&#1082;&#1080;%20&#1079;&#1072;%20202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0;&#1048;&#1053;&#1040;&#1053;&#1057;&#1048;&#1057;&#1058;\&#1056;&#1045;&#1064;&#1045;&#1053;&#1048;&#1071;\2023\50%20&#1086;&#1090;%2028.04.2023%20&#1075;.%20&#1088;&#1077;&#1096;&#1077;&#1085;&#1080;&#1077;%20-%20&#1043;&#1086;&#1076;&#1086;&#1074;&#1086;&#1081;%20&#1086;&#1090;&#1095;&#1105;&#1090;%20&#1079;&#1072;%202022%20&#1075;&#1086;&#1076;\&#1075;&#1088;&#1072;&#1092;&#1080;&#1082;&#1080;%20&#1079;&#1072;%20202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ocuments\&#1060;&#1048;&#1053;&#1040;&#1053;&#1057;&#1048;&#1057;&#1058;\&#1056;&#1045;&#1064;&#1045;&#1053;&#1048;&#1071;\2023\50%20&#1086;&#1090;%2028.04.2023%20&#1075;.%20&#1088;&#1077;&#1096;&#1077;&#1085;&#1080;&#1077;%20-%20&#1043;&#1086;&#1076;&#1086;&#1074;&#1086;&#1081;%20&#1086;&#1090;&#1095;&#1105;&#1090;%20&#1079;&#1072;%202022%20&#1075;&#1086;&#1076;\&#1075;&#1088;&#1072;&#1092;&#1080;&#1082;&#1080;%20&#1079;&#1072;%20202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0;&#1048;&#1053;&#1040;&#1053;&#1057;&#1048;&#1057;&#1058;\&#1056;&#1045;&#1064;&#1045;&#1053;&#1048;&#1071;\2023\50%20&#1086;&#1090;%2028.04.2023%20&#1075;.%20&#1088;&#1077;&#1096;&#1077;&#1085;&#1080;&#1077;%20-%20&#1043;&#1086;&#1076;&#1086;&#1074;&#1086;&#1081;%20&#1086;&#1090;&#1095;&#1105;&#1090;%20&#1079;&#1072;%202022%20&#1075;&#1086;&#1076;\&#1075;&#1088;&#1072;&#1092;&#1080;&#1082;&#1080;%20&#1079;&#1072;%20202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0;&#1048;&#1053;&#1040;&#1053;&#1057;&#1048;&#1057;&#1058;\&#1056;&#1045;&#1064;&#1045;&#1053;&#1048;&#1071;\2023\50%20&#1086;&#1090;%2028.04.2023%20&#1075;.%20&#1088;&#1077;&#1096;&#1077;&#1085;&#1080;&#1077;%20-%20&#1043;&#1086;&#1076;&#1086;&#1074;&#1086;&#1081;%20&#1086;&#1090;&#1095;&#1105;&#1090;%20&#1079;&#1072;%202022%20&#1075;&#1086;&#1076;\&#1075;&#1088;&#1072;&#1092;&#1080;&#1082;&#1080;%20&#1079;&#1072;%20202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0"/>
    </c:view3D>
    <c:plotArea>
      <c:layout>
        <c:manualLayout>
          <c:layoutTarget val="inner"/>
          <c:xMode val="edge"/>
          <c:yMode val="edge"/>
          <c:x val="5.2516411378555818E-2"/>
          <c:y val="7.9545454545454544E-2"/>
          <c:w val="0.50656455142231926"/>
          <c:h val="0.82102272727272729"/>
        </c:manualLayout>
      </c:layout>
      <c:pie3DChart>
        <c:varyColors val="1"/>
        <c:ser>
          <c:idx val="0"/>
          <c:order val="0"/>
          <c:explosion val="4"/>
          <c:dLbls>
            <c:dLbl>
              <c:idx val="0"/>
              <c:layout>
                <c:manualLayout>
                  <c:x val="-2.7112355784776232E-3"/>
                  <c:y val="-1.54647448729925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C6-4640-BAC7-AEB4E8872C84}"/>
                </c:ext>
              </c:extLst>
            </c:dLbl>
            <c:dLbl>
              <c:idx val="2"/>
              <c:layout>
                <c:manualLayout>
                  <c:x val="2.3291967642788632E-3"/>
                  <c:y val="-0.1572365807215275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C6-4640-BAC7-AEB4E8872C84}"/>
                </c:ext>
              </c:extLst>
            </c:dLbl>
            <c:dLbl>
              <c:idx val="3"/>
              <c:layout>
                <c:manualLayout>
                  <c:x val="2.7718832738905349E-2"/>
                  <c:y val="-7.48594377510041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C6-4640-BAC7-AEB4E8872C84}"/>
                </c:ext>
              </c:extLst>
            </c:dLbl>
            <c:dLbl>
              <c:idx val="4"/>
              <c:layout>
                <c:manualLayout>
                  <c:x val="2.9997300665644388E-2"/>
                  <c:y val="-8.1301584289915514E-4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C6-4640-BAC7-AEB4E8872C84}"/>
                </c:ext>
              </c:extLst>
            </c:dLbl>
            <c:dLbl>
              <c:idx val="5"/>
              <c:layout>
                <c:manualLayout>
                  <c:x val="2.9774002538522953E-2"/>
                  <c:y val="4.635961167504668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C6-4640-BAC7-AEB4E8872C84}"/>
                </c:ext>
              </c:extLst>
            </c:dLbl>
            <c:dLbl>
              <c:idx val="6"/>
              <c:layout>
                <c:manualLayout>
                  <c:x val="2.256344871551888E-2"/>
                  <c:y val="0.1464064130537899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C6-4640-BAC7-AEB4E8872C84}"/>
                </c:ext>
              </c:extLst>
            </c:dLbl>
            <c:dLbl>
              <c:idx val="7"/>
              <c:layout>
                <c:manualLayout>
                  <c:x val="-8.4161799249929642E-2"/>
                  <c:y val="0.15690731429655635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C6-4640-BAC7-AEB4E8872C8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'график доходы'!$A$19:$A$27</c:f>
              <c:strCache>
                <c:ptCount val="9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 ущерба</c:v>
                </c:pt>
                <c:pt idx="7">
                  <c:v>Прочие не налоговые доходы </c:v>
                </c:pt>
                <c:pt idx="8">
                  <c:v>Безвозмездные поступления от других бюджетов бюджетной системы РФ</c:v>
                </c:pt>
              </c:strCache>
            </c:strRef>
          </c:cat>
          <c:val>
            <c:numRef>
              <c:f>'график доходы'!$F$19:$F$27</c:f>
              <c:numCache>
                <c:formatCode>0.0%</c:formatCode>
                <c:ptCount val="9"/>
                <c:pt idx="0">
                  <c:v>5.6065547220647674E-2</c:v>
                </c:pt>
                <c:pt idx="1">
                  <c:v>8.2677542126456741E-2</c:v>
                </c:pt>
                <c:pt idx="2">
                  <c:v>0.16670960902820209</c:v>
                </c:pt>
                <c:pt idx="3">
                  <c:v>5.5211607688400422E-4</c:v>
                </c:pt>
                <c:pt idx="4">
                  <c:v>1.5289934555841015E-2</c:v>
                </c:pt>
                <c:pt idx="5">
                  <c:v>1.4745180026648805E-2</c:v>
                </c:pt>
                <c:pt idx="6">
                  <c:v>0</c:v>
                </c:pt>
                <c:pt idx="7">
                  <c:v>0</c:v>
                </c:pt>
                <c:pt idx="8">
                  <c:v>0.66396007096531973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6C6-4640-BAC7-AEB4E8872C84}"/>
            </c:ext>
          </c:extLst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717402666023446"/>
          <c:y val="7.3168869412387746E-2"/>
          <c:w val="0.38298592325849878"/>
          <c:h val="0.83106307942105906"/>
        </c:manualLayout>
      </c:layout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7922077922077934E-2"/>
          <c:y val="4.8611111111111112E-2"/>
          <c:w val="0.56655844155844171"/>
          <c:h val="0.82986111111111138"/>
        </c:manualLayout>
      </c:layout>
      <c:barChart>
        <c:barDir val="col"/>
        <c:grouping val="clustered"/>
        <c:ser>
          <c:idx val="0"/>
          <c:order val="0"/>
          <c:tx>
            <c:strRef>
              <c:f>'график доходы'!$A$48</c:f>
              <c:strCache>
                <c:ptCount val="1"/>
                <c:pt idx="0">
                  <c:v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c:v>
                </c:pt>
              </c:strCache>
            </c:strRef>
          </c:tx>
          <c:dPt>
            <c:idx val="0"/>
            <c:spPr>
              <a:solidFill>
                <a:srgbClr val="00CC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7C-4A37-B733-6DBB78696AEF}"/>
              </c:ext>
            </c:extLst>
          </c:dPt>
          <c:dPt>
            <c:idx val="1"/>
            <c:spPr>
              <a:solidFill>
                <a:srgbClr val="00CC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7C-4A37-B733-6DBB78696AEF}"/>
              </c:ext>
            </c:extLst>
          </c:dPt>
          <c:cat>
            <c:numRef>
              <c:f>'график доходы'!$C$46:$E$46</c:f>
              <c:numCache>
                <c:formatCode>General</c:formatCode>
                <c:ptCount val="3"/>
                <c:pt idx="0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'график доходы'!$C$48:$E$48</c:f>
              <c:numCache>
                <c:formatCode>General</c:formatCode>
                <c:ptCount val="3"/>
                <c:pt idx="0">
                  <c:v>1687.9</c:v>
                </c:pt>
                <c:pt idx="2">
                  <c:v>2003.9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07C-4A37-B733-6DBB78696AEF}"/>
            </c:ext>
          </c:extLst>
        </c:ser>
        <c:ser>
          <c:idx val="1"/>
          <c:order val="1"/>
          <c:tx>
            <c:strRef>
              <c:f>'график доходы'!$A$49</c:f>
              <c:strCache>
                <c:ptCount val="1"/>
                <c:pt idx="0">
                  <c:v>Прочие межбюджетные трансферты, передаваемые бюджетам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'график доходы'!$C$46:$E$46</c:f>
              <c:numCache>
                <c:formatCode>General</c:formatCode>
                <c:ptCount val="3"/>
                <c:pt idx="0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'график доходы'!$C$49:$E$49</c:f>
              <c:numCache>
                <c:formatCode>General</c:formatCode>
                <c:ptCount val="3"/>
                <c:pt idx="0">
                  <c:v>0</c:v>
                </c:pt>
                <c:pt idx="2">
                  <c:v>101.4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07C-4A37-B733-6DBB78696AEF}"/>
            </c:ext>
          </c:extLst>
        </c:ser>
        <c:axId val="55413376"/>
        <c:axId val="55423360"/>
      </c:barChart>
      <c:catAx>
        <c:axId val="554133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423360"/>
        <c:crosses val="autoZero"/>
        <c:auto val="1"/>
        <c:lblAlgn val="ctr"/>
        <c:lblOffset val="100"/>
      </c:catAx>
      <c:valAx>
        <c:axId val="5542336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413376"/>
        <c:crosses val="autoZero"/>
        <c:crossBetween val="between"/>
      </c:valAx>
      <c:spPr>
        <a:solidFill>
          <a:srgbClr val="D6EC04"/>
        </a:solidFill>
      </c:spPr>
    </c:plotArea>
    <c:legend>
      <c:legendPos val="r"/>
      <c:layout>
        <c:manualLayout>
          <c:xMode val="edge"/>
          <c:yMode val="edge"/>
          <c:x val="0.6484253672836352"/>
          <c:y val="4.9954505686789136E-2"/>
          <c:w val="0.33858761972935236"/>
          <c:h val="0.82786854768153983"/>
        </c:manualLayout>
      </c:layout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2700000" scaled="0"/>
    </a:gradFill>
    <a:ln>
      <a:solidFill>
        <a:srgbClr val="FFFF00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13778,5</a:t>
                    </a:r>
                  </a:p>
                  <a:p>
                    <a:pPr>
                      <a:defRPr sz="14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FF-4876-9A3D-A82B71F2DB1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14460,5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FF-4876-9A3D-A82B71F2DB1A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'график расходы'!$B$2:$C$2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'график расходы'!$B$3:$C$3</c:f>
              <c:numCache>
                <c:formatCode>General</c:formatCode>
                <c:ptCount val="2"/>
                <c:pt idx="0">
                  <c:v>15193.6</c:v>
                </c:pt>
                <c:pt idx="1">
                  <c:v>13090.1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FF-4876-9A3D-A82B71F2DB1A}"/>
            </c:ext>
          </c:extLst>
        </c:ser>
        <c:overlap val="100"/>
        <c:axId val="55600256"/>
        <c:axId val="55601792"/>
      </c:barChart>
      <c:catAx>
        <c:axId val="556002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601792"/>
        <c:crosses val="autoZero"/>
        <c:auto val="1"/>
        <c:lblAlgn val="ctr"/>
        <c:lblOffset val="100"/>
      </c:catAx>
      <c:valAx>
        <c:axId val="5560179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600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00B0F0"/>
    </a:solidFill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360926354793886"/>
          <c:y val="3.3454235983060118E-2"/>
          <c:w val="0.86852925737224018"/>
          <c:h val="0.48183441065024013"/>
        </c:manualLayout>
      </c:layout>
      <c:bar3DChart>
        <c:barDir val="col"/>
        <c:grouping val="standard"/>
        <c:ser>
          <c:idx val="0"/>
          <c:order val="0"/>
          <c:spPr>
            <a:solidFill>
              <a:srgbClr val="00CCFF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42,4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5686274509803921E-3"/>
                  <c:y val="-5.3467000835421927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1,8</a:t>
                    </a:r>
                    <a:endParaRPr lang="en-US" dirty="0"/>
                  </a:p>
                </c:rich>
              </c:tx>
              <c:spPr>
                <a:noFill/>
                <a:ln w="25400">
                  <a:noFill/>
                </a:ln>
              </c:spPr>
              <c:showVal val="1"/>
            </c:dLbl>
            <c:dLbl>
              <c:idx val="2"/>
              <c:layout>
                <c:manualLayout>
                  <c:x val="-1.5686274509803921E-3"/>
                  <c:y val="-4.0100250626566407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pPr>
                <a:noFill/>
                <a:ln w="25400">
                  <a:noFill/>
                </a:ln>
              </c:spPr>
              <c:showVal val="1"/>
            </c:dLbl>
            <c:dLbl>
              <c:idx val="3"/>
              <c:layout>
                <c:manualLayout>
                  <c:x val="-1.150313508865809E-16"/>
                  <c:y val="-4.0100250626566407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pPr>
                <a:noFill/>
                <a:ln w="25400">
                  <a:noFill/>
                </a:ln>
              </c:spPr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12,3</a:t>
                    </a:r>
                  </a:p>
                  <a:p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1.5686274509803921E-3"/>
                  <c:y val="-4.52471074547628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41,0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0"/>
                  <c:y val="-5.0125313283208017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2,3</a:t>
                    </a:r>
                    <a:endParaRPr lang="en-US" dirty="0"/>
                  </a:p>
                </c:rich>
              </c:tx>
              <c:spPr>
                <a:noFill/>
                <a:ln w="25400">
                  <a:noFill/>
                </a:ln>
              </c:spPr>
              <c:showVal val="1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'график расходы'!$A$21:$A$28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'график расходы'!$E$21:$E$28</c:f>
              <c:numCache>
                <c:formatCode>0.0</c:formatCode>
                <c:ptCount val="8"/>
                <c:pt idx="0">
                  <c:v>54.926710683410299</c:v>
                </c:pt>
                <c:pt idx="1">
                  <c:v>0.73505084940807586</c:v>
                </c:pt>
                <c:pt idx="2">
                  <c:v>0.14384556739884063</c:v>
                </c:pt>
                <c:pt idx="3">
                  <c:v>12.703002056991616</c:v>
                </c:pt>
                <c:pt idx="4">
                  <c:v>7.5727498957119694</c:v>
                </c:pt>
                <c:pt idx="5">
                  <c:v>7.4799695047397169E-2</c:v>
                </c:pt>
                <c:pt idx="6">
                  <c:v>23.830175923128934</c:v>
                </c:pt>
                <c:pt idx="7" formatCode="0.00">
                  <c:v>1.3665328902889861E-2</c:v>
                </c:pt>
              </c:numCache>
            </c:numRef>
          </c:val>
          <c:shape val="coneToMax"/>
          <c:extLst xmlns:c16r2="http://schemas.microsoft.com/office/drawing/2015/06/chart">
            <c:ext xmlns:c16="http://schemas.microsoft.com/office/drawing/2014/chart" uri="{C3380CC4-5D6E-409C-BE32-E72D297353CC}">
              <c16:uniqueId val="{00000005-EFE9-43FD-AEF0-CD45DA9173F5}"/>
            </c:ext>
          </c:extLst>
        </c:ser>
        <c:shape val="cylinder"/>
        <c:axId val="56787328"/>
        <c:axId val="56788864"/>
        <c:axId val="55415232"/>
      </c:bar3DChart>
      <c:catAx>
        <c:axId val="56787328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788864"/>
        <c:crosses val="autoZero"/>
        <c:auto val="1"/>
        <c:lblAlgn val="ctr"/>
        <c:lblOffset val="100"/>
      </c:catAx>
      <c:valAx>
        <c:axId val="56788864"/>
        <c:scaling>
          <c:orientation val="minMax"/>
        </c:scaling>
        <c:delete val="1"/>
        <c:axPos val="l"/>
        <c:numFmt formatCode="0.0" sourceLinked="1"/>
        <c:tickLblPos val="nextTo"/>
        <c:crossAx val="56787328"/>
        <c:crosses val="autoZero"/>
        <c:crossBetween val="between"/>
      </c:valAx>
      <c:serAx>
        <c:axId val="55415232"/>
        <c:scaling>
          <c:orientation val="minMax"/>
        </c:scaling>
        <c:delete val="1"/>
        <c:axPos val="b"/>
        <c:tickLblPos val="nextTo"/>
        <c:crossAx val="56788864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Объем муниципальных программ в общем объеме расходов</a:t>
            </a:r>
          </a:p>
        </c:rich>
      </c:tx>
      <c:layout>
        <c:manualLayout>
          <c:xMode val="edge"/>
          <c:yMode val="edge"/>
          <c:x val="0.14099993231505095"/>
          <c:y val="2.7777887965515655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667508968255757"/>
          <c:y val="0.27344554407763255"/>
          <c:w val="0.4"/>
          <c:h val="0.50347222222222199"/>
        </c:manualLayout>
      </c:layout>
      <c:bar3DChart>
        <c:barDir val="col"/>
        <c:grouping val="clustered"/>
        <c:ser>
          <c:idx val="0"/>
          <c:order val="0"/>
          <c:tx>
            <c:strRef>
              <c:f>'график расходы'!$A$54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DFF2A"/>
            </a:solidFill>
          </c:spPr>
          <c:dLbls>
            <c:dLbl>
              <c:idx val="0"/>
              <c:layout>
                <c:manualLayout>
                  <c:x val="7.6408787010506249E-3"/>
                  <c:y val="-1.2232415902140704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13778,5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1C-496B-9F2A-7D95A2177E98}"/>
                </c:ext>
              </c:extLst>
            </c:dLbl>
            <c:dLbl>
              <c:idx val="1"/>
              <c:layout>
                <c:manualLayout>
                  <c:x val="-4.9665711556829056E-2"/>
                  <c:y val="2.4464831804281384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14460,5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1C-496B-9F2A-7D95A2177E9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'график расходы'!$B$52:$C$52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'график расходы'!$B$54:$C$54</c:f>
              <c:numCache>
                <c:formatCode>General</c:formatCode>
                <c:ptCount val="2"/>
                <c:pt idx="0">
                  <c:v>15193.6</c:v>
                </c:pt>
                <c:pt idx="1">
                  <c:v>13090.1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1C-496B-9F2A-7D95A2177E98}"/>
            </c:ext>
          </c:extLst>
        </c:ser>
        <c:ser>
          <c:idx val="1"/>
          <c:order val="1"/>
          <c:tx>
            <c:strRef>
              <c:f>'график расходы'!$A$55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2BE2F5"/>
            </a:solidFill>
          </c:spPr>
          <c:dLbls>
            <c:dLbl>
              <c:idx val="0"/>
              <c:layout>
                <c:manualLayout>
                  <c:x val="2.6743075453677198E-2"/>
                  <c:y val="-2.0387359836901195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12768,2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1C-496B-9F2A-7D95A2177E98}"/>
                </c:ext>
              </c:extLst>
            </c:dLbl>
            <c:dLbl>
              <c:idx val="1"/>
              <c:layout>
                <c:manualLayout>
                  <c:x val="2.8653295128939844E-2"/>
                  <c:y val="-4.4852191641182489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13652,2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1C-496B-9F2A-7D95A2177E9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'график расходы'!$B$52:$C$52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'график расходы'!$B$55:$C$55</c:f>
              <c:numCache>
                <c:formatCode>General</c:formatCode>
                <c:ptCount val="2"/>
                <c:pt idx="0">
                  <c:v>9187.7999999999956</c:v>
                </c:pt>
                <c:pt idx="1">
                  <c:v>6644.8000000000011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41C-496B-9F2A-7D95A2177E98}"/>
            </c:ext>
          </c:extLst>
        </c:ser>
        <c:shape val="cylinder"/>
        <c:axId val="55533568"/>
        <c:axId val="55535104"/>
        <c:axId val="0"/>
      </c:bar3DChart>
      <c:catAx>
        <c:axId val="555335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535104"/>
        <c:crosses val="autoZero"/>
        <c:auto val="1"/>
        <c:lblAlgn val="ctr"/>
        <c:lblOffset val="100"/>
      </c:catAx>
      <c:valAx>
        <c:axId val="555351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533568"/>
        <c:crosses val="autoZero"/>
        <c:crossBetween val="between"/>
      </c:valAx>
      <c:spPr>
        <a:solidFill>
          <a:srgbClr val="FFFF99"/>
        </a:solidFill>
      </c:spPr>
    </c:plotArea>
    <c:legend>
      <c:legendPos val="r"/>
      <c:layout>
        <c:manualLayout>
          <c:xMode val="edge"/>
          <c:yMode val="edge"/>
          <c:x val="0.6565846174672294"/>
          <c:y val="0.34865348380570832"/>
          <c:w val="0.32674864066060516"/>
          <c:h val="0.41357266109998247"/>
        </c:manualLayout>
      </c:layout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gradFill>
      <a:gsLst>
        <a:gs pos="0">
          <a:srgbClr val="5E9EFF"/>
        </a:gs>
        <a:gs pos="18000">
          <a:srgbClr val="85C2FF"/>
        </a:gs>
        <a:gs pos="35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0.46826</cdr:x>
      <cdr:y>0.32107</cdr:y>
    </cdr:from>
    <cdr:to>
      <cdr:x>0.68611</cdr:x>
      <cdr:y>0.42767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576881">
          <a:off x="2140869" y="770662"/>
          <a:ext cx="996011" cy="255872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0.18333</cdr:x>
      <cdr:y>0.06597</cdr:y>
    </cdr:from>
    <cdr:to>
      <cdr:x>0.38542</cdr:x>
      <cdr:y>0.14583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38200" y="180974"/>
          <a:ext cx="923925" cy="219075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ru-RU" sz="11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0.51892</cdr:x>
      <cdr:y>0.55094</cdr:y>
    </cdr:from>
    <cdr:to>
      <cdr:x>0.65225</cdr:x>
      <cdr:y>0.61691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0533" y="2038268"/>
          <a:ext cx="1097252" cy="244065"/>
        </a:xfrm>
        <a:prstGeom xmlns:a="http://schemas.openxmlformats.org/drawingml/2006/main" prst="rect">
          <a:avLst/>
        </a:prstGeom>
        <a:solidFill xmlns:a="http://schemas.openxmlformats.org/drawingml/2006/main">
          <a:srgbClr val="0DFF2A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4,9%</a:t>
          </a:r>
          <a:endParaRPr lang="ru-RU" sz="11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79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55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899" y="627796"/>
            <a:ext cx="8502555" cy="5800299"/>
          </a:xfr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Знаменского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Морозовского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</a:p>
        </p:txBody>
      </p:sp>
    </p:spTree>
  </p:cSld>
  <p:clrMapOvr>
    <a:masterClrMapping/>
  </p:clrMapOvr>
  <p:transition spd="slow" advClick="0" advTm="10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28760" y="428760"/>
            <a:ext cx="8429040" cy="13287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strike="noStrike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Основные характеристики бюджета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3200" strike="noStrike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поселения</a:t>
            </a:r>
            <a:endParaRPr lang="ru-RU" sz="3200" strike="noStrike" spc="-1" dirty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65E2D253-DEB3-453F-9E67-D7E001C17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5252435"/>
              </p:ext>
            </p:extLst>
          </p:nvPr>
        </p:nvGraphicFramePr>
        <p:xfrm>
          <a:off x="428760" y="2156325"/>
          <a:ext cx="842904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8461">
                  <a:extLst>
                    <a:ext uri="{9D8B030D-6E8A-4147-A177-3AD203B41FA5}">
                      <a16:colId xmlns="" xmlns:a16="http://schemas.microsoft.com/office/drawing/2014/main" val="1566644472"/>
                    </a:ext>
                  </a:extLst>
                </a:gridCol>
                <a:gridCol w="2573531">
                  <a:extLst>
                    <a:ext uri="{9D8B030D-6E8A-4147-A177-3AD203B41FA5}">
                      <a16:colId xmlns="" xmlns:a16="http://schemas.microsoft.com/office/drawing/2014/main" val="2150741779"/>
                    </a:ext>
                  </a:extLst>
                </a:gridCol>
                <a:gridCol w="2580761">
                  <a:extLst>
                    <a:ext uri="{9D8B030D-6E8A-4147-A177-3AD203B41FA5}">
                      <a16:colId xmlns="" xmlns:a16="http://schemas.microsoft.com/office/drawing/2014/main" val="3736594985"/>
                    </a:ext>
                  </a:extLst>
                </a:gridCol>
                <a:gridCol w="1366287">
                  <a:extLst>
                    <a:ext uri="{9D8B030D-6E8A-4147-A177-3AD203B41FA5}">
                      <a16:colId xmlns="" xmlns:a16="http://schemas.microsoft.com/office/drawing/2014/main" val="3358724885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-RU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</a:t>
                      </a:r>
                      <a:endParaRPr lang="ru-RU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 исполнения</a:t>
                      </a:r>
                      <a:endParaRPr lang="ru-RU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86218975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31.12.2022 года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5887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 том числе: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15549,9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16058,4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45144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7790,9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2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72143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8267,5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8267,5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12020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14936,3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14460,5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52762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-613,5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55867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Остатки средств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3634613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 advTm="10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21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Структура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Морозовского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476E4BDE-FCD9-4BCD-8E6A-6C8570140C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02901243"/>
              </p:ext>
            </p:extLst>
          </p:nvPr>
        </p:nvGraphicFramePr>
        <p:xfrm>
          <a:off x="219075" y="1995815"/>
          <a:ext cx="8705850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20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4969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Иные межбюджетные трансферты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бюджет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32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19E101A3-B25D-435B-A018-005A05413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87808555"/>
              </p:ext>
            </p:extLst>
          </p:nvPr>
        </p:nvGraphicFramePr>
        <p:xfrm>
          <a:off x="457200" y="2011363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65974995"/>
      </p:ext>
    </p:extLst>
  </p:cSld>
  <p:clrMapOvr>
    <a:masterClrMapping/>
  </p:clrMapOvr>
  <p:transition spd="slow" advClick="0" advTm="10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Динамика расходов бюджета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1A618DF6-FCFB-430A-99FA-4A39F4FEA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47544477"/>
              </p:ext>
            </p:extLst>
          </p:nvPr>
        </p:nvGraphicFramePr>
        <p:xfrm>
          <a:off x="457199" y="2133599"/>
          <a:ext cx="8229599" cy="3699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10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9" y="301934"/>
            <a:ext cx="8475259" cy="667471"/>
          </a:xfrm>
          <a:solidFill>
            <a:srgbClr val="33CCFF"/>
          </a:solidFill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расходов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87BD5C41-38F4-4456-8A97-2CB5FFB8FC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11505734"/>
              </p:ext>
            </p:extLst>
          </p:nvPr>
        </p:nvGraphicFramePr>
        <p:xfrm>
          <a:off x="523875" y="1528762"/>
          <a:ext cx="8096250" cy="49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20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8608476F-F304-4EB0-A1D3-67EAF6FDB4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9023670"/>
              </p:ext>
            </p:extLst>
          </p:nvPr>
        </p:nvGraphicFramePr>
        <p:xfrm>
          <a:off x="438756" y="615549"/>
          <a:ext cx="8397765" cy="582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6158646"/>
      </p:ext>
    </p:extLst>
  </p:cSld>
  <p:clrMapOvr>
    <a:masterClrMapping/>
  </p:clrMapOvr>
  <p:transition spd="slow" advClick="0" advTm="10000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127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Отчёт об исполнении бюджета Знаменского сельского поселения Морозовского района  за 2022 год</vt:lpstr>
      <vt:lpstr>Слайд 2</vt:lpstr>
      <vt:lpstr>Структура доходов бюджета Знаменского сельского поселения Морозовского района (тыс. рублей)</vt:lpstr>
      <vt:lpstr>Иные межбюджетные трансферты в бюджет Знаменского сельского поселения</vt:lpstr>
      <vt:lpstr>Динамика расходов бюджета Знаменского сельского поселения</vt:lpstr>
      <vt:lpstr>Доля расходов бюджета Знаменского сельского поселения Морозовского района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1</cp:lastModifiedBy>
  <cp:revision>197</cp:revision>
  <dcterms:created xsi:type="dcterms:W3CDTF">2014-05-06T10:06:48Z</dcterms:created>
  <dcterms:modified xsi:type="dcterms:W3CDTF">2023-05-12T07:39:19Z</dcterms:modified>
</cp:coreProperties>
</file>