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1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11B"/>
    <a:srgbClr val="4F54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810" y="-3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Доходы всего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5.6053667648039179E-2"/>
                  <c:y val="-0.3249530467889103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13071,9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1277919474668287E-2"/>
                  <c:y val="-0.236801542490304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13437,6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8039.1</c:v>
                </c:pt>
                <c:pt idx="1">
                  <c:v>11521.8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104514304"/>
        <c:axId val="104515840"/>
        <c:axId val="0"/>
      </c:bar3DChart>
      <c:catAx>
        <c:axId val="1045143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104515840"/>
        <c:crosses val="autoZero"/>
        <c:auto val="1"/>
        <c:lblAlgn val="ctr"/>
        <c:lblOffset val="100"/>
      </c:catAx>
      <c:valAx>
        <c:axId val="104515840"/>
        <c:scaling>
          <c:orientation val="minMax"/>
        </c:scaling>
        <c:delete val="1"/>
        <c:axPos val="l"/>
        <c:numFmt formatCode="General" sourceLinked="1"/>
        <c:tickLblPos val="none"/>
        <c:crossAx val="1045143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449397469619305E-2"/>
          <c:y val="0.39776085485451113"/>
          <c:w val="0.86449834587174257"/>
          <c:h val="0.534585354713673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40,2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1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58,7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8073.9</c:v>
                </c:pt>
                <c:pt idx="1">
                  <c:v>1247.4000000000001</c:v>
                </c:pt>
                <c:pt idx="2">
                  <c:v>2200.5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6.2582963950599924E-2"/>
          <c:y val="4.5485378167857811E-2"/>
          <c:w val="0.82451003833712522"/>
          <c:h val="0.25937032128705351"/>
        </c:manualLayout>
      </c:layout>
      <c:txPr>
        <a:bodyPr/>
        <a:lstStyle/>
        <a:p>
          <a:pPr>
            <a:defRPr b="1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autoTitleDeleted val="1"/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3.5416666666666666E-2"/>
                  <c:y val="-0.2750000000000000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ru-RU" dirty="0" smtClean="0"/>
                      <a:t>14105,4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3.125E-2"/>
                  <c:y val="-0.19062499999999988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ru-RU" dirty="0" smtClean="0"/>
                      <a:t>13778,5</a:t>
                    </a:r>
                    <a:endParaRPr lang="en-US" dirty="0"/>
                  </a:p>
                </c:rich>
              </c:tx>
              <c:spPr/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10084.4</c:v>
                </c:pt>
                <c:pt idx="1">
                  <c:v>9330.7999999999956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149278720"/>
        <c:axId val="149280256"/>
        <c:axId val="0"/>
      </c:bar3DChart>
      <c:catAx>
        <c:axId val="1492787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49280256"/>
        <c:crosses val="autoZero"/>
        <c:auto val="1"/>
        <c:lblAlgn val="ctr"/>
        <c:lblOffset val="100"/>
      </c:catAx>
      <c:valAx>
        <c:axId val="149280256"/>
        <c:scaling>
          <c:orientation val="minMax"/>
        </c:scaling>
        <c:delete val="1"/>
        <c:axPos val="l"/>
        <c:numFmt formatCode="0%" sourceLinked="1"/>
        <c:tickLblPos val="none"/>
        <c:crossAx val="14927872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800" b="1">
              <a:solidFill>
                <a:schemeClr val="accent5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0.66149</cdr:x>
      <cdr:y>0.17719</cdr:y>
    </cdr:from>
    <cdr:to>
      <cdr:x>0.81505</cdr:x>
      <cdr:y>0.31893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2448" y="720080"/>
          <a:ext cx="93610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accent6">
                  <a:lumMod val="75000"/>
                </a:schemeClr>
              </a:solidFill>
            </a:rPr>
            <a:t>97,7</a:t>
          </a:r>
          <a:endParaRPr lang="ru-RU" sz="2400" b="1" dirty="0" smtClean="0">
            <a:solidFill>
              <a:schemeClr val="accent6">
                <a:lumMod val="75000"/>
              </a:schemeClr>
            </a:solidFill>
          </a:endParaRPr>
        </a:p>
        <a:p xmlns:a="http://schemas.openxmlformats.org/drawingml/2006/main">
          <a:endParaRPr lang="ru-RU" sz="2400" b="1" dirty="0" smtClean="0">
            <a:solidFill>
              <a:schemeClr val="accent6">
                <a:lumMod val="75000"/>
              </a:schemeClr>
            </a:solidFill>
          </a:endParaRPr>
        </a:p>
        <a:p xmlns:a="http://schemas.openxmlformats.org/drawingml/2006/main">
          <a:endParaRPr lang="ru-RU" sz="2400" b="1" dirty="0">
            <a:solidFill>
              <a:schemeClr val="accent6">
                <a:lumMod val="7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085184"/>
            <a:ext cx="8424936" cy="158417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Отчет об исполнении  бюджета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Знаменского сельского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поселения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Морозовского района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за 2021 год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 для граждан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919008"/>
            <a:ext cx="83164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Администрация 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Знаменского 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сельского поселения</a:t>
            </a:r>
          </a:p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Официальный сайт: </a:t>
            </a:r>
            <a:r>
              <a:rPr lang="fr-FR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http</a:t>
            </a:r>
            <a:r>
              <a:rPr lang="fr-FR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://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znamenskaya-adm.ru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/</a:t>
            </a:r>
            <a:endParaRPr lang="ru-RU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Телефон: 8 (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86384) 3-33-02</a:t>
            </a:r>
            <a:endParaRPr lang="ru-RU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Адрес: 347230 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Ростовская область, 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Морозовский 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район, 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п. Знаменка, 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ул. 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Дружбы, 18</a:t>
            </a:r>
            <a:endParaRPr lang="ru-RU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E-mail: 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sp24253@donpac.ru</a:t>
            </a:r>
            <a:endParaRPr lang="ru-RU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alt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Знаменского </a:t>
            </a:r>
            <a:r>
              <a:rPr lang="ru-RU" alt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ru-RU" sz="2800" b="1" dirty="0" smtClean="0">
                <a:solidFill>
                  <a:srgbClr val="34411B"/>
                </a:solidFill>
              </a:rPr>
              <a:t>Представляем Вашему вниманию Отчет об исполнении  бюджета </a:t>
            </a:r>
            <a:r>
              <a:rPr lang="ru-RU" sz="2800" b="1" dirty="0" smtClean="0">
                <a:solidFill>
                  <a:srgbClr val="34411B"/>
                </a:solidFill>
              </a:rPr>
              <a:t>Знаменского </a:t>
            </a:r>
            <a:r>
              <a:rPr lang="ru-RU" sz="2800" b="1" dirty="0" smtClean="0">
                <a:solidFill>
                  <a:srgbClr val="34411B"/>
                </a:solidFill>
              </a:rPr>
              <a:t>сельского поселения </a:t>
            </a:r>
            <a:r>
              <a:rPr lang="ru-RU" sz="2800" b="1" dirty="0" smtClean="0">
                <a:solidFill>
                  <a:srgbClr val="34411B"/>
                </a:solidFill>
              </a:rPr>
              <a:t>Морозовского </a:t>
            </a:r>
            <a:r>
              <a:rPr lang="ru-RU" sz="2800" b="1" dirty="0" smtClean="0">
                <a:solidFill>
                  <a:srgbClr val="34411B"/>
                </a:solidFill>
              </a:rPr>
              <a:t>района за 2021 год.</a:t>
            </a:r>
          </a:p>
          <a:p>
            <a:pPr algn="just"/>
            <a:r>
              <a:rPr lang="ru-RU" sz="2800" b="1" dirty="0" smtClean="0">
                <a:solidFill>
                  <a:srgbClr val="34411B"/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dirty="0">
              <a:solidFill>
                <a:srgbClr val="34411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ОСНОВНЫЕ ПАРАМЕТРЫ ИСПОЛНЕНИЯ  БЮДЖЕТА </a:t>
            </a:r>
            <a:r>
              <a:rPr lang="ru-RU" sz="2800" b="1" dirty="0" smtClean="0">
                <a:solidFill>
                  <a:srgbClr val="FFC000"/>
                </a:solidFill>
              </a:rPr>
              <a:t>ЗНАМЕНСКОГО  </a:t>
            </a:r>
            <a:r>
              <a:rPr lang="ru-RU" sz="2800" b="1" dirty="0" smtClean="0">
                <a:solidFill>
                  <a:srgbClr val="FFC000"/>
                </a:solidFill>
              </a:rPr>
              <a:t>СЕЛЬСКОГО ПОСЕЛЕНИЯ ЗА 2021 ГОД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8011004"/>
              </p:ext>
            </p:extLst>
          </p:nvPr>
        </p:nvGraphicFramePr>
        <p:xfrm>
          <a:off x="1115616" y="1844824"/>
          <a:ext cx="7200800" cy="22074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963"/>
                <a:gridCol w="1538035"/>
                <a:gridCol w="1383704"/>
                <a:gridCol w="1902098"/>
              </a:tblGrid>
              <a:tr h="83580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13071,9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13437,6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102,8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14105,1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13778,5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97,7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Профицит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-1033,2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-340,9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http://zuzino.mos.ru/upload/medialibrary/d03/byudzhet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509120"/>
            <a:ext cx="4194984" cy="2065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344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ИСПОЛНЕНИЕ БЮДЖЕТА </a:t>
            </a:r>
            <a:r>
              <a:rPr lang="ru-RU" sz="2800" b="1" dirty="0" smtClean="0">
                <a:solidFill>
                  <a:srgbClr val="FFC000"/>
                </a:solidFill>
              </a:rPr>
              <a:t>ЗНАМЕНСКОГО </a:t>
            </a:r>
            <a:r>
              <a:rPr lang="ru-RU" sz="2800" b="1" dirty="0" smtClean="0">
                <a:solidFill>
                  <a:srgbClr val="FFC000"/>
                </a:solidFill>
              </a:rPr>
              <a:t>СЕЛЬСКОГО ПОСЕЛЕНИЯ ЗА 2021 ГОД ПО ДОХОДАМ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113097520"/>
              </p:ext>
            </p:extLst>
          </p:nvPr>
        </p:nvGraphicFramePr>
        <p:xfrm>
          <a:off x="467544" y="1916832"/>
          <a:ext cx="374441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3764614072"/>
              </p:ext>
            </p:extLst>
          </p:nvPr>
        </p:nvGraphicFramePr>
        <p:xfrm>
          <a:off x="3635896" y="1916832"/>
          <a:ext cx="55081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07033576"/>
              </p:ext>
            </p:extLst>
          </p:nvPr>
        </p:nvGraphicFramePr>
        <p:xfrm>
          <a:off x="323529" y="1412776"/>
          <a:ext cx="8640959" cy="347213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782560"/>
                <a:gridCol w="698159"/>
                <a:gridCol w="1053900"/>
                <a:gridCol w="1106340"/>
              </a:tblGrid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Поступило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Отклонения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</a:tr>
              <a:tr h="2639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5183,3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5549,0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365,7</a:t>
                      </a:r>
                      <a:endParaRPr lang="ru-RU" sz="11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</a:tr>
              <a:tr h="289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</a:t>
                      </a:r>
                      <a:r>
                        <a:rPr lang="ru-RU" sz="11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лиц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900,0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1128,4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228,4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</a:tr>
              <a:tr h="229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</a:t>
                      </a:r>
                      <a:r>
                        <a:rPr lang="ru-RU" sz="11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935,0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982,7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47,7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</a:tr>
              <a:tr h="229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183,3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189,7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</a:tr>
              <a:tr h="234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3012,6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3095,4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82,8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</a:tr>
              <a:tr h="229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</a:tr>
              <a:tr h="540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имущества, находящегося в государственной и муниципальной собственности доходы от использования имущества, находящегося в государственной и муниципальной собственности  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</a:tr>
              <a:tr h="603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</a:t>
                      </a:r>
                      <a:r>
                        <a:rPr lang="ru-RU" sz="11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поступившие</a:t>
                      </a:r>
                      <a:r>
                        <a:rPr lang="ru-RU" sz="11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в порядке возмещения расходов понесенных в связи  с эксплуатацией имущества сельских поселений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20,9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21,0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0,01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</a:tr>
              <a:tr h="243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Штрафы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30,6</a:t>
                      </a:r>
                      <a:endParaRPr lang="ru-RU" sz="1100" b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30,6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</a:tr>
              <a:tr h="229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5301208"/>
            <a:ext cx="85689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*</a:t>
            </a:r>
            <a:r>
              <a:rPr lang="ru-RU" sz="17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Анализ исполнения собственных доходов бюджета поселения за 2021 год свидетельствует  о том, что план по указанным доходам   выполнен   на  </a:t>
            </a:r>
            <a:r>
              <a:rPr lang="ru-RU" sz="17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107,0%</a:t>
            </a:r>
            <a:endParaRPr lang="ru-RU" sz="1700" b="1" i="1" dirty="0">
              <a:solidFill>
                <a:schemeClr val="tx2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СТРУКТУРА И ОБЪЕМ НАЛОГОВЫХ И НЕНАЛОГОВЫХ ДОХОДОВ БЮДЖЕТА </a:t>
            </a:r>
            <a:r>
              <a:rPr lang="ru-RU" sz="2800" b="1" dirty="0" smtClean="0">
                <a:solidFill>
                  <a:srgbClr val="FFC000"/>
                </a:solidFill>
              </a:rPr>
              <a:t>ЗНАМЕНСКОГО </a:t>
            </a:r>
            <a:r>
              <a:rPr lang="ru-RU" sz="2800" b="1" dirty="0" smtClean="0">
                <a:solidFill>
                  <a:srgbClr val="FFC000"/>
                </a:solidFill>
              </a:rPr>
              <a:t>СЕЛЬСКОГО ПОСЕЛЕНИЯ ЗА 2021 ГОД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396552" y="0"/>
            <a:ext cx="100091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СТРУКТУРА И ОБЪЕМ БЕЗВОЗМЕЗДНЫХ ПОСТУПЛЕНИЙ (ТЫС.РУБ.) 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08297096"/>
              </p:ext>
            </p:extLst>
          </p:nvPr>
        </p:nvGraphicFramePr>
        <p:xfrm>
          <a:off x="395536" y="1124744"/>
          <a:ext cx="8352928" cy="41346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52528"/>
                <a:gridCol w="1008112"/>
                <a:gridCol w="1008112"/>
                <a:gridCol w="1584176"/>
              </a:tblGrid>
              <a:tr h="648072">
                <a:tc>
                  <a:txBody>
                    <a:bodyPr/>
                    <a:lstStyle/>
                    <a:p>
                      <a:pPr algn="l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План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Факт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Исполнение(%)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43888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7888,6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7888,6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83264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выравнивание уровня бюджетной обеспеченности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6605,5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6605,5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54493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на осуществление полномочий по первичному воинскому учету  на территориях,  где отсутствуют военные комиссариаты 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204,2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240,2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13845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на выполнение передаваемых полномочий субъектов РФ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0,2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0,2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0806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 межбюджетные трансферты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1042,7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1042,7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88640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ИСПОЛНЕНИЕ БЮДЖЕТА </a:t>
            </a:r>
            <a:r>
              <a:rPr lang="ru-RU" sz="2800" b="1" dirty="0" smtClean="0">
                <a:solidFill>
                  <a:srgbClr val="FFC000"/>
                </a:solidFill>
              </a:rPr>
              <a:t>ЗНАМЕНСКОГО </a:t>
            </a:r>
            <a:r>
              <a:rPr lang="ru-RU" sz="2800" b="1" dirty="0" smtClean="0">
                <a:solidFill>
                  <a:srgbClr val="FFC000"/>
                </a:solidFill>
              </a:rPr>
              <a:t>СЕЛЬСКОГО ПОСЕЛЕНИЯ ЗА 2021 ГОД ПО РАСХОДАМ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3022676757"/>
              </p:ext>
            </p:extLst>
          </p:nvPr>
        </p:nvGraphicFramePr>
        <p:xfrm>
          <a:off x="1403648" y="14847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49174800"/>
              </p:ext>
            </p:extLst>
          </p:nvPr>
        </p:nvGraphicFramePr>
        <p:xfrm>
          <a:off x="467544" y="1340768"/>
          <a:ext cx="8352927" cy="4242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1008112"/>
                <a:gridCol w="984742"/>
                <a:gridCol w="1319513"/>
              </a:tblGrid>
              <a:tr h="612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План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Исполнение(%)</a:t>
                      </a:r>
                      <a:endParaRPr lang="ru-RU" sz="160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14105,1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13778,5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97,7</a:t>
                      </a:r>
                      <a:endParaRPr lang="ru-RU" sz="1600" b="1" dirty="0"/>
                    </a:p>
                  </a:txBody>
                  <a:tcPr/>
                </a:tc>
              </a:tr>
              <a:tr h="29030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5611,1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5550,8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98,9</a:t>
                      </a:r>
                      <a:endParaRPr lang="ru-RU" b="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8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240,2</a:t>
                      </a:r>
                      <a:endParaRPr lang="ru-R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240,2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100</a:t>
                      </a:r>
                    </a:p>
                  </a:txBody>
                  <a:tcPr/>
                </a:tc>
              </a:tr>
              <a:tr h="65261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Защита населения и территории от ЧС, гражданская оборона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  <a:endParaRPr lang="ru-RU" b="0" dirty="0" smtClean="0"/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  <a:endParaRPr lang="ru-RU" b="0" dirty="0" smtClean="0"/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100,0</a:t>
                      </a:r>
                      <a:endParaRPr lang="ru-RU" b="0" dirty="0" smtClean="0"/>
                    </a:p>
                    <a:p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Благоустройство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1324,8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1060,2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80,0</a:t>
                      </a:r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Образование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35,0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34,9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99,7</a:t>
                      </a:r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6664,0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6662,8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100</a:t>
                      </a:r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политика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218,0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217,6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99,8</a:t>
                      </a:r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 культура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100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СТРУКТУРА И ОБЪЕМ РАСХОДОВ БЮДЖЕТА </a:t>
            </a:r>
            <a:r>
              <a:rPr lang="ru-RU" sz="2400" b="1" dirty="0" smtClean="0">
                <a:solidFill>
                  <a:srgbClr val="FFC000"/>
                </a:solidFill>
              </a:rPr>
              <a:t>ЗНАМЕНСКОГО </a:t>
            </a:r>
            <a:r>
              <a:rPr lang="ru-RU" sz="2400" b="1" dirty="0" smtClean="0">
                <a:solidFill>
                  <a:srgbClr val="FFC000"/>
                </a:solidFill>
              </a:rPr>
              <a:t>СЕЛЬСКОГО ПОСЕЛЕНИЯ ЗА 2021 (ТЫС.РУБ.)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ПОСЕЛЕНИЯ В РАМКАХ МУНИЦИПАЛЬНЫХ  ЦЕЛЕВЫХ ПРОГРАММ ЗА 2021 ГОД (тыс. 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48484762"/>
              </p:ext>
            </p:extLst>
          </p:nvPr>
        </p:nvGraphicFramePr>
        <p:xfrm>
          <a:off x="179512" y="1412776"/>
          <a:ext cx="8640960" cy="55802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0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13094,0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12768,2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789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качественными </a:t>
                      </a:r>
                      <a:r>
                        <a:rPr lang="ru-RU" sz="16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коммунальными  услугами населения Знаменского сельского поселения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1324,8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1060,2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182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«Защита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населения  и территории  от чрезвычайных ситуаций, обеспечение пожарной безопасности и безопасности людей на водных объектах 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959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культуры и туризма»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6664,0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6662,8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физической культуры и спорта»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8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«Муниципальная политика»</a:t>
                      </a:r>
                      <a:endParaRPr lang="ru-RU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«Управление  государственными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финансами и создание условий для </a:t>
                      </a:r>
                      <a:r>
                        <a:rPr lang="ru-RU" sz="16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эфективного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управления муниципальными финансами»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5038,2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4979,0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3099</TotalTime>
  <Words>464</Words>
  <Application>Microsoft Office PowerPoint</Application>
  <PresentationFormat>Экран (4:3)</PresentationFormat>
  <Paragraphs>179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Бюджет для граждан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1</cp:lastModifiedBy>
  <cp:revision>43</cp:revision>
  <dcterms:created xsi:type="dcterms:W3CDTF">2018-03-07T10:41:26Z</dcterms:created>
  <dcterms:modified xsi:type="dcterms:W3CDTF">2022-05-24T08:12:57Z</dcterms:modified>
</cp:coreProperties>
</file>